
<file path=[Content_Types].xml><?xml version="1.0" encoding="utf-8"?>
<Types xmlns="http://schemas.openxmlformats.org/package/2006/content-types">
  <Default Extension="fntdata" ContentType="application/x-fontdata"/>
  <Default Extension="gif" ContentType="image/gi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 id="2147483671" r:id="rId2"/>
  </p:sldMasterIdLst>
  <p:notesMasterIdLst>
    <p:notesMasterId r:id="rId67"/>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304" r:id="rId42"/>
    <p:sldId id="335" r:id="rId43"/>
    <p:sldId id="336" r:id="rId44"/>
    <p:sldId id="337" r:id="rId45"/>
    <p:sldId id="338" r:id="rId46"/>
    <p:sldId id="339" r:id="rId47"/>
    <p:sldId id="340" r:id="rId48"/>
    <p:sldId id="341" r:id="rId49"/>
    <p:sldId id="342" r:id="rId50"/>
    <p:sldId id="343" r:id="rId51"/>
    <p:sldId id="295" r:id="rId52"/>
    <p:sldId id="296" r:id="rId53"/>
    <p:sldId id="297" r:id="rId54"/>
    <p:sldId id="301" r:id="rId55"/>
    <p:sldId id="302" r:id="rId56"/>
    <p:sldId id="344" r:id="rId57"/>
    <p:sldId id="303" r:id="rId58"/>
    <p:sldId id="298" r:id="rId59"/>
    <p:sldId id="345" r:id="rId60"/>
    <p:sldId id="346" r:id="rId61"/>
    <p:sldId id="347" r:id="rId62"/>
    <p:sldId id="348" r:id="rId63"/>
    <p:sldId id="299" r:id="rId64"/>
    <p:sldId id="300" r:id="rId65"/>
    <p:sldId id="372" r:id="rId66"/>
  </p:sldIdLst>
  <p:sldSz cx="9144000" cy="5143500" type="screen16x9"/>
  <p:notesSz cx="6858000" cy="9144000"/>
  <p:embeddedFontLst>
    <p:embeddedFont>
      <p:font typeface="Calibri" panose="020F0502020204030204" pitchFamily="34" charset="0"/>
      <p:regular r:id="rId68"/>
      <p:bold r:id="rId69"/>
      <p:italic r:id="rId70"/>
      <p:boldItalic r:id="rId71"/>
    </p:embeddedFont>
    <p:embeddedFont>
      <p:font typeface="Roboto" panose="020B0604020202020204" charset="0"/>
      <p:regular r:id="rId72"/>
      <p:bold r:id="rId73"/>
      <p:italic r:id="rId74"/>
      <p:boldItalic r:id="rId7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8" d="100"/>
          <a:sy n="108" d="100"/>
        </p:scale>
        <p:origin x="730" y="7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font" Target="fonts/font1.fntdata"/><Relationship Id="rId76" Type="http://schemas.openxmlformats.org/officeDocument/2006/relationships/presProps" Target="presProps.xml"/><Relationship Id="rId7" Type="http://schemas.openxmlformats.org/officeDocument/2006/relationships/slide" Target="slides/slide5.xml"/><Relationship Id="rId71" Type="http://schemas.openxmlformats.org/officeDocument/2006/relationships/font" Target="fonts/font4.fntdata"/><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font" Target="fonts/font7.fntdata"/><Relationship Id="rId79" Type="http://schemas.openxmlformats.org/officeDocument/2006/relationships/tableStyles" Target="tableStyles.xml"/><Relationship Id="rId5" Type="http://schemas.openxmlformats.org/officeDocument/2006/relationships/slide" Target="slides/slide3.xml"/><Relationship Id="rId61" Type="http://schemas.openxmlformats.org/officeDocument/2006/relationships/slide" Target="slides/slide59.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font" Target="fonts/font6.fntdata"/><Relationship Id="rId78"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font" Target="fonts/font2.fntdata"/><Relationship Id="rId77"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font" Target="fonts/font5.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notesMaster" Target="notesMasters/notesMaster1.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font" Target="fonts/font3.fntdata"/><Relationship Id="rId75"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6b933b1773_0_2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6b933b1773_0_2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6b933b1773_0_29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g6b933b1773_0_2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6b933b1773_0_4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6b933b1773_0_4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6b933b1773_0_4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6b933b1773_0_4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6b933b1773_0_5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6b933b1773_0_5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6b933b1773_0_5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6b933b1773_0_5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6b933b1773_0_5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6b933b1773_0_5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6b933b1773_0_5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6b933b1773_0_5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6b933b1773_0_5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6b933b1773_0_5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6b933b1773_0_5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6b933b1773_0_5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6b933b1773_0_1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6b933b1773_0_1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6b933b1773_0_5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6b933b1773_0_5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6b933b1773_0_5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6b933b1773_0_5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6b933b1773_0_5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6b933b1773_0_5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6b933b1773_0_5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6b933b1773_0_5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6b933b1773_0_59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 name="Google Shape;266;g6b933b1773_0_5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6b933b1773_0_60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6b933b1773_0_6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6b933b1773_0_60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6b933b1773_0_6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g6b933b1773_0_6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 name="Google Shape;286;g6b933b1773_0_6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6b933b1773_0_69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6b933b1773_0_6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6b933b1773_0_7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1" name="Google Shape;301;g6b933b1773_0_7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6b933b1773_0_1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6b933b1773_0_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6b933b1773_0_70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6" name="Google Shape;306;g6b933b1773_0_7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g6b933b1773_0_7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3" name="Google Shape;313;g6b933b1773_0_7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6b933b1773_0_7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6b933b1773_0_7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6b933b1773_0_7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 name="Google Shape;325;g6b933b1773_0_7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6b933b1773_0_80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 name="Google Shape;331;g6b933b1773_0_8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g6b933b1773_0_80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7" name="Google Shape;337;g6b933b1773_0_8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g6b933b1773_0_8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 name="Google Shape;343;g6b933b1773_0_8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g6b933b1773_0_8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 name="Google Shape;349;g6b933b1773_0_8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g6b933b1773_0_8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6" name="Google Shape;356;g6b933b1773_0_8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g6b933b1773_0_30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4" name="Google Shape;364;g6b933b1773_0_3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6b933b1773_0_2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6b933b1773_0_2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g6b933b1773_0_3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9" name="Google Shape;429;g6b933b1773_0_3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3"/>
        <p:cNvGrpSpPr/>
        <p:nvPr/>
      </p:nvGrpSpPr>
      <p:grpSpPr>
        <a:xfrm>
          <a:off x="0" y="0"/>
          <a:ext cx="0" cy="0"/>
          <a:chOff x="0" y="0"/>
          <a:chExt cx="0" cy="0"/>
        </a:xfrm>
      </p:grpSpPr>
      <p:sp>
        <p:nvSpPr>
          <p:cNvPr id="584" name="Google Shape;584;g4d9f57691b_0_3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5" name="Google Shape;585;g4d9f57691b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g4ca5735731_0_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2" name="Google Shape;592;g4ca5735731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Google Shape;597;g4d9f57691b_0_3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8" name="Google Shape;598;g4d9f57691b_0_3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3"/>
        <p:cNvGrpSpPr/>
        <p:nvPr/>
      </p:nvGrpSpPr>
      <p:grpSpPr>
        <a:xfrm>
          <a:off x="0" y="0"/>
          <a:ext cx="0" cy="0"/>
          <a:chOff x="0" y="0"/>
          <a:chExt cx="0" cy="0"/>
        </a:xfrm>
      </p:grpSpPr>
      <p:sp>
        <p:nvSpPr>
          <p:cNvPr id="604" name="Google Shape;604;g4ca5735731_0_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5" name="Google Shape;605;g4ca5735731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9"/>
        <p:cNvGrpSpPr/>
        <p:nvPr/>
      </p:nvGrpSpPr>
      <p:grpSpPr>
        <a:xfrm>
          <a:off x="0" y="0"/>
          <a:ext cx="0" cy="0"/>
          <a:chOff x="0" y="0"/>
          <a:chExt cx="0" cy="0"/>
        </a:xfrm>
      </p:grpSpPr>
      <p:sp>
        <p:nvSpPr>
          <p:cNvPr id="610" name="Google Shape;610;g4ca5735731_0_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1" name="Google Shape;611;g4ca5735731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5"/>
        <p:cNvGrpSpPr/>
        <p:nvPr/>
      </p:nvGrpSpPr>
      <p:grpSpPr>
        <a:xfrm>
          <a:off x="0" y="0"/>
          <a:ext cx="0" cy="0"/>
          <a:chOff x="0" y="0"/>
          <a:chExt cx="0" cy="0"/>
        </a:xfrm>
      </p:grpSpPr>
      <p:sp>
        <p:nvSpPr>
          <p:cNvPr id="616" name="Google Shape;616;g4d9f57691b_0_3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7" name="Google Shape;617;g4d9f57691b_0_3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
        <p:cNvGrpSpPr/>
        <p:nvPr/>
      </p:nvGrpSpPr>
      <p:grpSpPr>
        <a:xfrm>
          <a:off x="0" y="0"/>
          <a:ext cx="0" cy="0"/>
          <a:chOff x="0" y="0"/>
          <a:chExt cx="0" cy="0"/>
        </a:xfrm>
      </p:grpSpPr>
      <p:sp>
        <p:nvSpPr>
          <p:cNvPr id="623" name="Google Shape;623;g4d9f57691b_0_3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4" name="Google Shape;624;g4d9f57691b_0_3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9"/>
        <p:cNvGrpSpPr/>
        <p:nvPr/>
      </p:nvGrpSpPr>
      <p:grpSpPr>
        <a:xfrm>
          <a:off x="0" y="0"/>
          <a:ext cx="0" cy="0"/>
          <a:chOff x="0" y="0"/>
          <a:chExt cx="0" cy="0"/>
        </a:xfrm>
      </p:grpSpPr>
      <p:sp>
        <p:nvSpPr>
          <p:cNvPr id="630" name="Google Shape;630;g4dfb33131a_3_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1" name="Google Shape;631;g4dfb33131a_3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5"/>
        <p:cNvGrpSpPr/>
        <p:nvPr/>
      </p:nvGrpSpPr>
      <p:grpSpPr>
        <a:xfrm>
          <a:off x="0" y="0"/>
          <a:ext cx="0" cy="0"/>
          <a:chOff x="0" y="0"/>
          <a:chExt cx="0" cy="0"/>
        </a:xfrm>
      </p:grpSpPr>
      <p:sp>
        <p:nvSpPr>
          <p:cNvPr id="636" name="Google Shape;636;g162bb24315051348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7" name="Google Shape;637;g162bb24315051348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6b933b1773_0_2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6b933b1773_0_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g6b933b1773_0_3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 name="Google Shape;370;g6b933b1773_0_3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g6b933b1773_0_3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6" name="Google Shape;376;g6b933b1773_0_3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6b933b1773_0_3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6b933b1773_0_3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g6b933b1773_0_3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6b933b1773_0_3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g6b933b1773_0_3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6" name="Google Shape;416;g6b933b1773_0_3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1"/>
        <p:cNvGrpSpPr/>
        <p:nvPr/>
      </p:nvGrpSpPr>
      <p:grpSpPr>
        <a:xfrm>
          <a:off x="0" y="0"/>
          <a:ext cx="0" cy="0"/>
          <a:chOff x="0" y="0"/>
          <a:chExt cx="0" cy="0"/>
        </a:xfrm>
      </p:grpSpPr>
      <p:sp>
        <p:nvSpPr>
          <p:cNvPr id="642" name="Google Shape;642;g4d9f57691b_0_39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3" name="Google Shape;643;g4d9f57691b_0_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g6b933b1773_0_3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2" name="Google Shape;422;g6b933b1773_0_3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g6b933b1773_0_3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9" name="Google Shape;389;g6b933b1773_0_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p:cNvGrpSpPr/>
        <p:nvPr/>
      </p:nvGrpSpPr>
      <p:grpSpPr>
        <a:xfrm>
          <a:off x="0" y="0"/>
          <a:ext cx="0" cy="0"/>
          <a:chOff x="0" y="0"/>
          <a:chExt cx="0" cy="0"/>
        </a:xfrm>
      </p:grpSpPr>
      <p:sp>
        <p:nvSpPr>
          <p:cNvPr id="649" name="Google Shape;649;g4d9f57691b_0_4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0" name="Google Shape;650;g4d9f57691b_0_4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4"/>
        <p:cNvGrpSpPr/>
        <p:nvPr/>
      </p:nvGrpSpPr>
      <p:grpSpPr>
        <a:xfrm>
          <a:off x="0" y="0"/>
          <a:ext cx="0" cy="0"/>
          <a:chOff x="0" y="0"/>
          <a:chExt cx="0" cy="0"/>
        </a:xfrm>
      </p:grpSpPr>
      <p:sp>
        <p:nvSpPr>
          <p:cNvPr id="655" name="Google Shape;655;g4d9f57691b_0_4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6" name="Google Shape;656;g4d9f57691b_0_4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6b933b1773_0_2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6b933b1773_0_2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Google Shape;663;g4d9f57691b_0_4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4" name="Google Shape;664;g4d9f57691b_0_4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9"/>
        <p:cNvGrpSpPr/>
        <p:nvPr/>
      </p:nvGrpSpPr>
      <p:grpSpPr>
        <a:xfrm>
          <a:off x="0" y="0"/>
          <a:ext cx="0" cy="0"/>
          <a:chOff x="0" y="0"/>
          <a:chExt cx="0" cy="0"/>
        </a:xfrm>
      </p:grpSpPr>
      <p:sp>
        <p:nvSpPr>
          <p:cNvPr id="670" name="Google Shape;670;g4d9f57691b_0_4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1" name="Google Shape;671;g4d9f57691b_0_4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g6b933b1773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5" name="Google Shape;395;g6b933b1773_0_3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g6b933b1773_0_3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2" name="Google Shape;402;g6b933b1773_0_3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6"/>
        <p:cNvGrpSpPr/>
        <p:nvPr/>
      </p:nvGrpSpPr>
      <p:grpSpPr>
        <a:xfrm>
          <a:off x="0" y="0"/>
          <a:ext cx="0" cy="0"/>
          <a:chOff x="0" y="0"/>
          <a:chExt cx="0" cy="0"/>
        </a:xfrm>
      </p:grpSpPr>
      <p:sp>
        <p:nvSpPr>
          <p:cNvPr id="827" name="Google Shape;827;g4e38ae8e8c_2_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8" name="Google Shape;828;g4e38ae8e8c_2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6b933b1773_0_2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6b933b1773_0_2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6b933b1773_0_2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6b933b1773_0_2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6b933b1773_0_2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6b933b1773_0_2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54"/>
        <p:cNvGrpSpPr/>
        <p:nvPr/>
      </p:nvGrpSpPr>
      <p:grpSpPr>
        <a:xfrm>
          <a:off x="0" y="0"/>
          <a:ext cx="0" cy="0"/>
          <a:chOff x="0" y="0"/>
          <a:chExt cx="0" cy="0"/>
        </a:xfrm>
      </p:grpSpPr>
      <p:grpSp>
        <p:nvGrpSpPr>
          <p:cNvPr id="55" name="Google Shape;55;p14"/>
          <p:cNvGrpSpPr/>
          <p:nvPr/>
        </p:nvGrpSpPr>
        <p:grpSpPr>
          <a:xfrm>
            <a:off x="6098378" y="5"/>
            <a:ext cx="3045625" cy="2030570"/>
            <a:chOff x="6098378" y="5"/>
            <a:chExt cx="3045625" cy="2030570"/>
          </a:xfrm>
        </p:grpSpPr>
        <p:sp>
          <p:nvSpPr>
            <p:cNvPr id="56" name="Google Shape;56;p14"/>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14"/>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14"/>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14"/>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14"/>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 name="Google Shape;61;p14"/>
          <p:cNvSpPr txBox="1">
            <a:spLocks noGrp="1"/>
          </p:cNvSpPr>
          <p:nvPr>
            <p:ph type="ctrTitle"/>
          </p:nvPr>
        </p:nvSpPr>
        <p:spPr>
          <a:xfrm>
            <a:off x="598100" y="1775222"/>
            <a:ext cx="8222100" cy="8388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4200"/>
              <a:buNone/>
              <a:defRPr sz="42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a:endParaRPr/>
          </a:p>
        </p:txBody>
      </p:sp>
      <p:sp>
        <p:nvSpPr>
          <p:cNvPr id="62" name="Google Shape;62;p14"/>
          <p:cNvSpPr txBox="1">
            <a:spLocks noGrp="1"/>
          </p:cNvSpPr>
          <p:nvPr>
            <p:ph type="subTitle" idx="1"/>
          </p:nvPr>
        </p:nvSpPr>
        <p:spPr>
          <a:xfrm>
            <a:off x="598088" y="2715913"/>
            <a:ext cx="8222100" cy="432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2100"/>
              <a:buNone/>
              <a:defRPr sz="2100">
                <a:solidFill>
                  <a:schemeClr val="lt1"/>
                </a:solidFill>
              </a:defRPr>
            </a:lvl1pPr>
            <a:lvl2pPr lvl="1" rtl="0">
              <a:lnSpc>
                <a:spcPct val="100000"/>
              </a:lnSpc>
              <a:spcBef>
                <a:spcPts val="0"/>
              </a:spcBef>
              <a:spcAft>
                <a:spcPts val="0"/>
              </a:spcAft>
              <a:buClr>
                <a:schemeClr val="lt1"/>
              </a:buClr>
              <a:buSzPts val="2100"/>
              <a:buNone/>
              <a:defRPr sz="2100">
                <a:solidFill>
                  <a:schemeClr val="lt1"/>
                </a:solidFill>
              </a:defRPr>
            </a:lvl2pPr>
            <a:lvl3pPr lvl="2" rtl="0">
              <a:lnSpc>
                <a:spcPct val="100000"/>
              </a:lnSpc>
              <a:spcBef>
                <a:spcPts val="0"/>
              </a:spcBef>
              <a:spcAft>
                <a:spcPts val="0"/>
              </a:spcAft>
              <a:buClr>
                <a:schemeClr val="lt1"/>
              </a:buClr>
              <a:buSzPts val="2100"/>
              <a:buNone/>
              <a:defRPr sz="2100">
                <a:solidFill>
                  <a:schemeClr val="lt1"/>
                </a:solidFill>
              </a:defRPr>
            </a:lvl3pPr>
            <a:lvl4pPr lvl="3" rtl="0">
              <a:lnSpc>
                <a:spcPct val="100000"/>
              </a:lnSpc>
              <a:spcBef>
                <a:spcPts val="0"/>
              </a:spcBef>
              <a:spcAft>
                <a:spcPts val="0"/>
              </a:spcAft>
              <a:buClr>
                <a:schemeClr val="lt1"/>
              </a:buClr>
              <a:buSzPts val="2100"/>
              <a:buNone/>
              <a:defRPr sz="2100">
                <a:solidFill>
                  <a:schemeClr val="lt1"/>
                </a:solidFill>
              </a:defRPr>
            </a:lvl4pPr>
            <a:lvl5pPr lvl="4" rtl="0">
              <a:lnSpc>
                <a:spcPct val="100000"/>
              </a:lnSpc>
              <a:spcBef>
                <a:spcPts val="0"/>
              </a:spcBef>
              <a:spcAft>
                <a:spcPts val="0"/>
              </a:spcAft>
              <a:buClr>
                <a:schemeClr val="lt1"/>
              </a:buClr>
              <a:buSzPts val="2100"/>
              <a:buNone/>
              <a:defRPr sz="2100">
                <a:solidFill>
                  <a:schemeClr val="lt1"/>
                </a:solidFill>
              </a:defRPr>
            </a:lvl5pPr>
            <a:lvl6pPr lvl="5" rtl="0">
              <a:lnSpc>
                <a:spcPct val="100000"/>
              </a:lnSpc>
              <a:spcBef>
                <a:spcPts val="0"/>
              </a:spcBef>
              <a:spcAft>
                <a:spcPts val="0"/>
              </a:spcAft>
              <a:buClr>
                <a:schemeClr val="lt1"/>
              </a:buClr>
              <a:buSzPts val="2100"/>
              <a:buNone/>
              <a:defRPr sz="2100">
                <a:solidFill>
                  <a:schemeClr val="lt1"/>
                </a:solidFill>
              </a:defRPr>
            </a:lvl6pPr>
            <a:lvl7pPr lvl="6" rtl="0">
              <a:lnSpc>
                <a:spcPct val="100000"/>
              </a:lnSpc>
              <a:spcBef>
                <a:spcPts val="0"/>
              </a:spcBef>
              <a:spcAft>
                <a:spcPts val="0"/>
              </a:spcAft>
              <a:buClr>
                <a:schemeClr val="lt1"/>
              </a:buClr>
              <a:buSzPts val="2100"/>
              <a:buNone/>
              <a:defRPr sz="2100">
                <a:solidFill>
                  <a:schemeClr val="lt1"/>
                </a:solidFill>
              </a:defRPr>
            </a:lvl7pPr>
            <a:lvl8pPr lvl="7" rtl="0">
              <a:lnSpc>
                <a:spcPct val="100000"/>
              </a:lnSpc>
              <a:spcBef>
                <a:spcPts val="0"/>
              </a:spcBef>
              <a:spcAft>
                <a:spcPts val="0"/>
              </a:spcAft>
              <a:buClr>
                <a:schemeClr val="lt1"/>
              </a:buClr>
              <a:buSzPts val="2100"/>
              <a:buNone/>
              <a:defRPr sz="2100">
                <a:solidFill>
                  <a:schemeClr val="lt1"/>
                </a:solidFill>
              </a:defRPr>
            </a:lvl8pPr>
            <a:lvl9pPr lvl="8"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63" name="Google Shape;63;p14"/>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64"/>
        <p:cNvGrpSpPr/>
        <p:nvPr/>
      </p:nvGrpSpPr>
      <p:grpSpPr>
        <a:xfrm>
          <a:off x="0" y="0"/>
          <a:ext cx="0" cy="0"/>
          <a:chOff x="0" y="0"/>
          <a:chExt cx="0" cy="0"/>
        </a:xfrm>
      </p:grpSpPr>
      <p:grpSp>
        <p:nvGrpSpPr>
          <p:cNvPr id="65" name="Google Shape;65;p15"/>
          <p:cNvGrpSpPr/>
          <p:nvPr/>
        </p:nvGrpSpPr>
        <p:grpSpPr>
          <a:xfrm>
            <a:off x="6098378" y="5"/>
            <a:ext cx="3045625" cy="2030570"/>
            <a:chOff x="6098378" y="5"/>
            <a:chExt cx="3045625" cy="2030570"/>
          </a:xfrm>
        </p:grpSpPr>
        <p:sp>
          <p:nvSpPr>
            <p:cNvPr id="66" name="Google Shape;66;p15"/>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15"/>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15"/>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15"/>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15"/>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 name="Google Shape;71;p15"/>
          <p:cNvSpPr txBox="1">
            <a:spLocks noGrp="1"/>
          </p:cNvSpPr>
          <p:nvPr>
            <p:ph type="title"/>
          </p:nvPr>
        </p:nvSpPr>
        <p:spPr>
          <a:xfrm>
            <a:off x="598100" y="2152347"/>
            <a:ext cx="8222100" cy="8388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4200"/>
              <a:buNone/>
              <a:defRPr sz="42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a:endParaRPr/>
          </a:p>
        </p:txBody>
      </p:sp>
      <p:sp>
        <p:nvSpPr>
          <p:cNvPr id="72" name="Google Shape;72;p15"/>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73"/>
        <p:cNvGrpSpPr/>
        <p:nvPr/>
      </p:nvGrpSpPr>
      <p:grpSpPr>
        <a:xfrm>
          <a:off x="0" y="0"/>
          <a:ext cx="0" cy="0"/>
          <a:chOff x="0" y="0"/>
          <a:chExt cx="0" cy="0"/>
        </a:xfrm>
      </p:grpSpPr>
      <p:grpSp>
        <p:nvGrpSpPr>
          <p:cNvPr id="74" name="Google Shape;74;p16"/>
          <p:cNvGrpSpPr/>
          <p:nvPr/>
        </p:nvGrpSpPr>
        <p:grpSpPr>
          <a:xfrm>
            <a:off x="0" y="3903669"/>
            <a:ext cx="9144000" cy="1239925"/>
            <a:chOff x="0" y="3903669"/>
            <a:chExt cx="9144000" cy="1239925"/>
          </a:xfrm>
        </p:grpSpPr>
        <p:sp>
          <p:nvSpPr>
            <p:cNvPr id="75" name="Google Shape;75;p16"/>
            <p:cNvSpPr/>
            <p:nvPr/>
          </p:nvSpPr>
          <p:spPr>
            <a:xfrm>
              <a:off x="8154895" y="3903669"/>
              <a:ext cx="989100" cy="9879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6"/>
            <p:cNvSpPr/>
            <p:nvPr/>
          </p:nvSpPr>
          <p:spPr>
            <a:xfrm flipH="1">
              <a:off x="6181163" y="3903669"/>
              <a:ext cx="989100" cy="9879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16"/>
            <p:cNvSpPr/>
            <p:nvPr/>
          </p:nvSpPr>
          <p:spPr>
            <a:xfrm>
              <a:off x="7170274" y="3903669"/>
              <a:ext cx="989100" cy="9879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16"/>
            <p:cNvSpPr/>
            <p:nvPr/>
          </p:nvSpPr>
          <p:spPr>
            <a:xfrm rot="10800000">
              <a:off x="8154757" y="3903682"/>
              <a:ext cx="989100" cy="9879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16"/>
            <p:cNvSpPr/>
            <p:nvPr/>
          </p:nvSpPr>
          <p:spPr>
            <a:xfrm>
              <a:off x="0" y="4891594"/>
              <a:ext cx="9144000" cy="252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 name="Google Shape;80;p16"/>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81" name="Google Shape;81;p16"/>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82" name="Google Shape;82;p16"/>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83"/>
        <p:cNvGrpSpPr/>
        <p:nvPr/>
      </p:nvGrpSpPr>
      <p:grpSpPr>
        <a:xfrm>
          <a:off x="0" y="0"/>
          <a:ext cx="0" cy="0"/>
          <a:chOff x="0" y="0"/>
          <a:chExt cx="0" cy="0"/>
        </a:xfrm>
      </p:grpSpPr>
      <p:sp>
        <p:nvSpPr>
          <p:cNvPr id="84" name="Google Shape;84;p17"/>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85" name="Google Shape;85;p17"/>
          <p:cNvSpPr txBox="1">
            <a:spLocks noGrp="1"/>
          </p:cNvSpPr>
          <p:nvPr>
            <p:ph type="body" idx="1"/>
          </p:nvPr>
        </p:nvSpPr>
        <p:spPr>
          <a:xfrm>
            <a:off x="311700" y="1229975"/>
            <a:ext cx="3999900" cy="33390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86" name="Google Shape;86;p17"/>
          <p:cNvSpPr txBox="1">
            <a:spLocks noGrp="1"/>
          </p:cNvSpPr>
          <p:nvPr>
            <p:ph type="body" idx="2"/>
          </p:nvPr>
        </p:nvSpPr>
        <p:spPr>
          <a:xfrm>
            <a:off x="4832400" y="1229975"/>
            <a:ext cx="3999900" cy="33390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87" name="Google Shape;87;p17"/>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88"/>
        <p:cNvGrpSpPr/>
        <p:nvPr/>
      </p:nvGrpSpPr>
      <p:grpSpPr>
        <a:xfrm>
          <a:off x="0" y="0"/>
          <a:ext cx="0" cy="0"/>
          <a:chOff x="0" y="0"/>
          <a:chExt cx="0" cy="0"/>
        </a:xfrm>
      </p:grpSpPr>
      <p:sp>
        <p:nvSpPr>
          <p:cNvPr id="89" name="Google Shape;89;p18"/>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90" name="Google Shape;90;p18"/>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91"/>
        <p:cNvGrpSpPr/>
        <p:nvPr/>
      </p:nvGrpSpPr>
      <p:grpSpPr>
        <a:xfrm>
          <a:off x="0" y="0"/>
          <a:ext cx="0" cy="0"/>
          <a:chOff x="0" y="0"/>
          <a:chExt cx="0" cy="0"/>
        </a:xfrm>
      </p:grpSpPr>
      <p:sp>
        <p:nvSpPr>
          <p:cNvPr id="92" name="Google Shape;92;p19"/>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93" name="Google Shape;93;p19"/>
          <p:cNvSpPr txBox="1">
            <a:spLocks noGrp="1"/>
          </p:cNvSpPr>
          <p:nvPr>
            <p:ph type="body" idx="1"/>
          </p:nvPr>
        </p:nvSpPr>
        <p:spPr>
          <a:xfrm>
            <a:off x="311700" y="1465804"/>
            <a:ext cx="2808000" cy="31032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94" name="Google Shape;94;p19"/>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4"/>
        </a:solidFill>
        <a:effectLst/>
      </p:bgPr>
    </p:bg>
    <p:spTree>
      <p:nvGrpSpPr>
        <p:cNvPr id="1" name="Shape 95"/>
        <p:cNvGrpSpPr/>
        <p:nvPr/>
      </p:nvGrpSpPr>
      <p:grpSpPr>
        <a:xfrm>
          <a:off x="0" y="0"/>
          <a:ext cx="0" cy="0"/>
          <a:chOff x="0" y="0"/>
          <a:chExt cx="0" cy="0"/>
        </a:xfrm>
      </p:grpSpPr>
      <p:grpSp>
        <p:nvGrpSpPr>
          <p:cNvPr id="96" name="Google Shape;96;p20"/>
          <p:cNvGrpSpPr/>
          <p:nvPr/>
        </p:nvGrpSpPr>
        <p:grpSpPr>
          <a:xfrm>
            <a:off x="6098378" y="5"/>
            <a:ext cx="3045625" cy="2030570"/>
            <a:chOff x="6098378" y="5"/>
            <a:chExt cx="3045625" cy="2030570"/>
          </a:xfrm>
        </p:grpSpPr>
        <p:sp>
          <p:nvSpPr>
            <p:cNvPr id="97" name="Google Shape;97;p20"/>
            <p:cNvSpPr/>
            <p:nvPr/>
          </p:nvSpPr>
          <p:spPr>
            <a:xfrm>
              <a:off x="8128803" y="16"/>
              <a:ext cx="1015200" cy="1015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20"/>
            <p:cNvSpPr/>
            <p:nvPr/>
          </p:nvSpPr>
          <p:spPr>
            <a:xfrm flipH="1">
              <a:off x="7113463" y="5"/>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20"/>
            <p:cNvSpPr/>
            <p:nvPr/>
          </p:nvSpPr>
          <p:spPr>
            <a:xfrm rot="10800000" flipH="1">
              <a:off x="7113588" y="107"/>
              <a:ext cx="1015200" cy="10152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20"/>
            <p:cNvSpPr/>
            <p:nvPr/>
          </p:nvSpPr>
          <p:spPr>
            <a:xfrm rot="10800000">
              <a:off x="6098378" y="97"/>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20"/>
            <p:cNvSpPr/>
            <p:nvPr/>
          </p:nvSpPr>
          <p:spPr>
            <a:xfrm rot="10800000">
              <a:off x="8128789" y="1015375"/>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2" name="Google Shape;102;p20"/>
          <p:cNvSpPr txBox="1">
            <a:spLocks noGrp="1"/>
          </p:cNvSpPr>
          <p:nvPr>
            <p:ph type="title"/>
          </p:nvPr>
        </p:nvSpPr>
        <p:spPr>
          <a:xfrm>
            <a:off x="490250" y="526350"/>
            <a:ext cx="5618700" cy="40908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a:endParaRPr/>
          </a:p>
        </p:txBody>
      </p:sp>
      <p:sp>
        <p:nvSpPr>
          <p:cNvPr id="103" name="Google Shape;103;p20"/>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04"/>
        <p:cNvGrpSpPr/>
        <p:nvPr/>
      </p:nvGrpSpPr>
      <p:grpSpPr>
        <a:xfrm>
          <a:off x="0" y="0"/>
          <a:ext cx="0" cy="0"/>
          <a:chOff x="0" y="0"/>
          <a:chExt cx="0" cy="0"/>
        </a:xfrm>
      </p:grpSpPr>
      <p:sp>
        <p:nvSpPr>
          <p:cNvPr id="105" name="Google Shape;105;p21"/>
          <p:cNvSpPr/>
          <p:nvPr/>
        </p:nvSpPr>
        <p:spPr>
          <a:xfrm>
            <a:off x="4572000" y="-17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6" name="Google Shape;106;p21"/>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107" name="Google Shape;107;p21"/>
          <p:cNvSpPr txBox="1">
            <a:spLocks noGrp="1"/>
          </p:cNvSpPr>
          <p:nvPr>
            <p:ph type="title"/>
          </p:nvPr>
        </p:nvSpPr>
        <p:spPr>
          <a:xfrm>
            <a:off x="265500" y="1151100"/>
            <a:ext cx="4045200" cy="1564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108" name="Google Shape;108;p21"/>
          <p:cNvSpPr txBox="1">
            <a:spLocks noGrp="1"/>
          </p:cNvSpPr>
          <p:nvPr>
            <p:ph type="subTitle" idx="1"/>
          </p:nvPr>
        </p:nvSpPr>
        <p:spPr>
          <a:xfrm>
            <a:off x="265500" y="2769001"/>
            <a:ext cx="4045200" cy="1269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09" name="Google Shape;109;p21"/>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rtl="0">
              <a:spcBef>
                <a:spcPts val="0"/>
              </a:spcBef>
              <a:spcAft>
                <a:spcPts val="0"/>
              </a:spcAft>
              <a:buClr>
                <a:schemeClr val="lt1"/>
              </a:buClr>
              <a:buSzPts val="1800"/>
              <a:buChar char="●"/>
              <a:defRPr>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
        <p:nvSpPr>
          <p:cNvPr id="110" name="Google Shape;110;p21"/>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11"/>
        <p:cNvGrpSpPr/>
        <p:nvPr/>
      </p:nvGrpSpPr>
      <p:grpSpPr>
        <a:xfrm>
          <a:off x="0" y="0"/>
          <a:ext cx="0" cy="0"/>
          <a:chOff x="0" y="0"/>
          <a:chExt cx="0" cy="0"/>
        </a:xfrm>
      </p:grpSpPr>
      <p:sp>
        <p:nvSpPr>
          <p:cNvPr id="112" name="Google Shape;112;p22"/>
          <p:cNvSpPr txBox="1">
            <a:spLocks noGrp="1"/>
          </p:cNvSpPr>
          <p:nvPr>
            <p:ph type="body" idx="1"/>
          </p:nvPr>
        </p:nvSpPr>
        <p:spPr>
          <a:xfrm>
            <a:off x="319500" y="4230575"/>
            <a:ext cx="5998800" cy="598800"/>
          </a:xfrm>
          <a:prstGeom prst="rect">
            <a:avLst/>
          </a:prstGeom>
        </p:spPr>
        <p:txBody>
          <a:bodyPr spcFirstLastPara="1" wrap="square" lIns="91425" tIns="91425" rIns="91425" bIns="91425" anchor="ctr" anchorCtr="0">
            <a:noAutofit/>
          </a:bodyPr>
          <a:lstStyle>
            <a:lvl1pPr marL="457200" lvl="0" indent="-228600" rtl="0">
              <a:lnSpc>
                <a:spcPct val="100000"/>
              </a:lnSpc>
              <a:spcBef>
                <a:spcPts val="0"/>
              </a:spcBef>
              <a:spcAft>
                <a:spcPts val="0"/>
              </a:spcAft>
              <a:buSzPts val="1800"/>
              <a:buNone/>
              <a:defRPr/>
            </a:lvl1pPr>
          </a:lstStyle>
          <a:p>
            <a:endParaRPr/>
          </a:p>
        </p:txBody>
      </p:sp>
      <p:sp>
        <p:nvSpPr>
          <p:cNvPr id="113" name="Google Shape;113;p22"/>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114"/>
        <p:cNvGrpSpPr/>
        <p:nvPr/>
      </p:nvGrpSpPr>
      <p:grpSpPr>
        <a:xfrm>
          <a:off x="0" y="0"/>
          <a:ext cx="0" cy="0"/>
          <a:chOff x="0" y="0"/>
          <a:chExt cx="0" cy="0"/>
        </a:xfrm>
      </p:grpSpPr>
      <p:grpSp>
        <p:nvGrpSpPr>
          <p:cNvPr id="115" name="Google Shape;115;p23"/>
          <p:cNvGrpSpPr/>
          <p:nvPr/>
        </p:nvGrpSpPr>
        <p:grpSpPr>
          <a:xfrm>
            <a:off x="6098378" y="5"/>
            <a:ext cx="3045625" cy="2030570"/>
            <a:chOff x="6098378" y="5"/>
            <a:chExt cx="3045625" cy="2030570"/>
          </a:xfrm>
        </p:grpSpPr>
        <p:sp>
          <p:nvSpPr>
            <p:cNvPr id="116" name="Google Shape;116;p23"/>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23"/>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23"/>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23"/>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23"/>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1" name="Google Shape;121;p23"/>
          <p:cNvSpPr txBox="1">
            <a:spLocks noGrp="1"/>
          </p:cNvSpPr>
          <p:nvPr>
            <p:ph type="title" hasCustomPrompt="1"/>
          </p:nvPr>
        </p:nvSpPr>
        <p:spPr>
          <a:xfrm>
            <a:off x="311700" y="1256050"/>
            <a:ext cx="8520600" cy="20307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2000"/>
              <a:buNone/>
              <a:defRPr sz="12000">
                <a:solidFill>
                  <a:schemeClr val="lt1"/>
                </a:solidFill>
              </a:defRPr>
            </a:lvl1pPr>
            <a:lvl2pPr lvl="1" algn="ctr" rtl="0">
              <a:spcBef>
                <a:spcPts val="0"/>
              </a:spcBef>
              <a:spcAft>
                <a:spcPts val="0"/>
              </a:spcAft>
              <a:buClr>
                <a:schemeClr val="lt1"/>
              </a:buClr>
              <a:buSzPts val="12000"/>
              <a:buNone/>
              <a:defRPr sz="12000">
                <a:solidFill>
                  <a:schemeClr val="lt1"/>
                </a:solidFill>
              </a:defRPr>
            </a:lvl2pPr>
            <a:lvl3pPr lvl="2" algn="ctr" rtl="0">
              <a:spcBef>
                <a:spcPts val="0"/>
              </a:spcBef>
              <a:spcAft>
                <a:spcPts val="0"/>
              </a:spcAft>
              <a:buClr>
                <a:schemeClr val="lt1"/>
              </a:buClr>
              <a:buSzPts val="12000"/>
              <a:buNone/>
              <a:defRPr sz="12000">
                <a:solidFill>
                  <a:schemeClr val="lt1"/>
                </a:solidFill>
              </a:defRPr>
            </a:lvl3pPr>
            <a:lvl4pPr lvl="3" algn="ctr" rtl="0">
              <a:spcBef>
                <a:spcPts val="0"/>
              </a:spcBef>
              <a:spcAft>
                <a:spcPts val="0"/>
              </a:spcAft>
              <a:buClr>
                <a:schemeClr val="lt1"/>
              </a:buClr>
              <a:buSzPts val="12000"/>
              <a:buNone/>
              <a:defRPr sz="12000">
                <a:solidFill>
                  <a:schemeClr val="lt1"/>
                </a:solidFill>
              </a:defRPr>
            </a:lvl4pPr>
            <a:lvl5pPr lvl="4" algn="ctr" rtl="0">
              <a:spcBef>
                <a:spcPts val="0"/>
              </a:spcBef>
              <a:spcAft>
                <a:spcPts val="0"/>
              </a:spcAft>
              <a:buClr>
                <a:schemeClr val="lt1"/>
              </a:buClr>
              <a:buSzPts val="12000"/>
              <a:buNone/>
              <a:defRPr sz="12000">
                <a:solidFill>
                  <a:schemeClr val="lt1"/>
                </a:solidFill>
              </a:defRPr>
            </a:lvl5pPr>
            <a:lvl6pPr lvl="5" algn="ctr" rtl="0">
              <a:spcBef>
                <a:spcPts val="0"/>
              </a:spcBef>
              <a:spcAft>
                <a:spcPts val="0"/>
              </a:spcAft>
              <a:buClr>
                <a:schemeClr val="lt1"/>
              </a:buClr>
              <a:buSzPts val="12000"/>
              <a:buNone/>
              <a:defRPr sz="12000">
                <a:solidFill>
                  <a:schemeClr val="lt1"/>
                </a:solidFill>
              </a:defRPr>
            </a:lvl6pPr>
            <a:lvl7pPr lvl="6" algn="ctr" rtl="0">
              <a:spcBef>
                <a:spcPts val="0"/>
              </a:spcBef>
              <a:spcAft>
                <a:spcPts val="0"/>
              </a:spcAft>
              <a:buClr>
                <a:schemeClr val="lt1"/>
              </a:buClr>
              <a:buSzPts val="12000"/>
              <a:buNone/>
              <a:defRPr sz="12000">
                <a:solidFill>
                  <a:schemeClr val="lt1"/>
                </a:solidFill>
              </a:defRPr>
            </a:lvl7pPr>
            <a:lvl8pPr lvl="7" algn="ctr" rtl="0">
              <a:spcBef>
                <a:spcPts val="0"/>
              </a:spcBef>
              <a:spcAft>
                <a:spcPts val="0"/>
              </a:spcAft>
              <a:buClr>
                <a:schemeClr val="lt1"/>
              </a:buClr>
              <a:buSzPts val="12000"/>
              <a:buNone/>
              <a:defRPr sz="12000">
                <a:solidFill>
                  <a:schemeClr val="lt1"/>
                </a:solidFill>
              </a:defRPr>
            </a:lvl8pPr>
            <a:lvl9pPr lvl="8" algn="ctr" rtl="0">
              <a:spcBef>
                <a:spcPts val="0"/>
              </a:spcBef>
              <a:spcAft>
                <a:spcPts val="0"/>
              </a:spcAft>
              <a:buClr>
                <a:schemeClr val="lt1"/>
              </a:buClr>
              <a:buSzPts val="12000"/>
              <a:buNone/>
              <a:defRPr sz="12000">
                <a:solidFill>
                  <a:schemeClr val="lt1"/>
                </a:solidFill>
              </a:defRPr>
            </a:lvl9pPr>
          </a:lstStyle>
          <a:p>
            <a:r>
              <a:t>xx%</a:t>
            </a:r>
          </a:p>
        </p:txBody>
      </p:sp>
      <p:sp>
        <p:nvSpPr>
          <p:cNvPr id="122" name="Google Shape;122;p23"/>
          <p:cNvSpPr txBox="1">
            <a:spLocks noGrp="1"/>
          </p:cNvSpPr>
          <p:nvPr>
            <p:ph type="body" idx="1"/>
          </p:nvPr>
        </p:nvSpPr>
        <p:spPr>
          <a:xfrm>
            <a:off x="311700" y="3369225"/>
            <a:ext cx="8520600" cy="1281900"/>
          </a:xfrm>
          <a:prstGeom prst="rect">
            <a:avLst/>
          </a:prstGeom>
        </p:spPr>
        <p:txBody>
          <a:bodyPr spcFirstLastPara="1" wrap="square" lIns="91425" tIns="91425" rIns="91425" bIns="91425" anchor="t" anchorCtr="0">
            <a:noAutofit/>
          </a:bodyPr>
          <a:lstStyle>
            <a:lvl1pPr marL="457200" lvl="0" indent="-342900" algn="ctr" rtl="0">
              <a:spcBef>
                <a:spcPts val="0"/>
              </a:spcBef>
              <a:spcAft>
                <a:spcPts val="0"/>
              </a:spcAft>
              <a:buClr>
                <a:schemeClr val="lt1"/>
              </a:buClr>
              <a:buSzPts val="1800"/>
              <a:buChar char="●"/>
              <a:defRPr>
                <a:solidFill>
                  <a:schemeClr val="lt1"/>
                </a:solidFill>
              </a:defRPr>
            </a:lvl1pPr>
            <a:lvl2pPr marL="914400" lvl="1" indent="-317500" algn="ctr" rtl="0">
              <a:spcBef>
                <a:spcPts val="1600"/>
              </a:spcBef>
              <a:spcAft>
                <a:spcPts val="0"/>
              </a:spcAft>
              <a:buClr>
                <a:schemeClr val="lt1"/>
              </a:buClr>
              <a:buSzPts val="1400"/>
              <a:buChar char="○"/>
              <a:defRPr>
                <a:solidFill>
                  <a:schemeClr val="lt1"/>
                </a:solidFill>
              </a:defRPr>
            </a:lvl2pPr>
            <a:lvl3pPr marL="1371600" lvl="2" indent="-317500" algn="ctr" rtl="0">
              <a:spcBef>
                <a:spcPts val="1600"/>
              </a:spcBef>
              <a:spcAft>
                <a:spcPts val="0"/>
              </a:spcAft>
              <a:buClr>
                <a:schemeClr val="lt1"/>
              </a:buClr>
              <a:buSzPts val="1400"/>
              <a:buChar char="■"/>
              <a:defRPr>
                <a:solidFill>
                  <a:schemeClr val="lt1"/>
                </a:solidFill>
              </a:defRPr>
            </a:lvl3pPr>
            <a:lvl4pPr marL="1828800" lvl="3" indent="-317500" algn="ctr" rtl="0">
              <a:spcBef>
                <a:spcPts val="1600"/>
              </a:spcBef>
              <a:spcAft>
                <a:spcPts val="0"/>
              </a:spcAft>
              <a:buClr>
                <a:schemeClr val="lt1"/>
              </a:buClr>
              <a:buSzPts val="1400"/>
              <a:buChar char="●"/>
              <a:defRPr>
                <a:solidFill>
                  <a:schemeClr val="lt1"/>
                </a:solidFill>
              </a:defRPr>
            </a:lvl4pPr>
            <a:lvl5pPr marL="2286000" lvl="4" indent="-317500" algn="ctr" rtl="0">
              <a:spcBef>
                <a:spcPts val="1600"/>
              </a:spcBef>
              <a:spcAft>
                <a:spcPts val="0"/>
              </a:spcAft>
              <a:buClr>
                <a:schemeClr val="lt1"/>
              </a:buClr>
              <a:buSzPts val="1400"/>
              <a:buChar char="○"/>
              <a:defRPr>
                <a:solidFill>
                  <a:schemeClr val="lt1"/>
                </a:solidFill>
              </a:defRPr>
            </a:lvl5pPr>
            <a:lvl6pPr marL="2743200" lvl="5" indent="-317500" algn="ctr" rtl="0">
              <a:spcBef>
                <a:spcPts val="1600"/>
              </a:spcBef>
              <a:spcAft>
                <a:spcPts val="0"/>
              </a:spcAft>
              <a:buClr>
                <a:schemeClr val="lt1"/>
              </a:buClr>
              <a:buSzPts val="1400"/>
              <a:buChar char="■"/>
              <a:defRPr>
                <a:solidFill>
                  <a:schemeClr val="lt1"/>
                </a:solidFill>
              </a:defRPr>
            </a:lvl6pPr>
            <a:lvl7pPr marL="3200400" lvl="6" indent="-317500" algn="ctr" rtl="0">
              <a:spcBef>
                <a:spcPts val="1600"/>
              </a:spcBef>
              <a:spcAft>
                <a:spcPts val="0"/>
              </a:spcAft>
              <a:buClr>
                <a:schemeClr val="lt1"/>
              </a:buClr>
              <a:buSzPts val="1400"/>
              <a:buChar char="●"/>
              <a:defRPr>
                <a:solidFill>
                  <a:schemeClr val="lt1"/>
                </a:solidFill>
              </a:defRPr>
            </a:lvl7pPr>
            <a:lvl8pPr marL="3657600" lvl="7" indent="-317500" algn="ctr" rtl="0">
              <a:spcBef>
                <a:spcPts val="1600"/>
              </a:spcBef>
              <a:spcAft>
                <a:spcPts val="0"/>
              </a:spcAft>
              <a:buClr>
                <a:schemeClr val="lt1"/>
              </a:buClr>
              <a:buSzPts val="1400"/>
              <a:buChar char="○"/>
              <a:defRPr>
                <a:solidFill>
                  <a:schemeClr val="lt1"/>
                </a:solidFill>
              </a:defRPr>
            </a:lvl8pPr>
            <a:lvl9pPr marL="4114800" lvl="8" indent="-317500" algn="ctr" rtl="0">
              <a:spcBef>
                <a:spcPts val="1600"/>
              </a:spcBef>
              <a:spcAft>
                <a:spcPts val="1600"/>
              </a:spcAft>
              <a:buClr>
                <a:schemeClr val="lt1"/>
              </a:buClr>
              <a:buSzPts val="1400"/>
              <a:buChar char="■"/>
              <a:defRPr>
                <a:solidFill>
                  <a:schemeClr val="lt1"/>
                </a:solidFill>
              </a:defRPr>
            </a:lvl9pPr>
          </a:lstStyle>
          <a:p>
            <a:endParaRPr/>
          </a:p>
        </p:txBody>
      </p:sp>
      <p:sp>
        <p:nvSpPr>
          <p:cNvPr id="123" name="Google Shape;123;p23"/>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4"/>
        <p:cNvGrpSpPr/>
        <p:nvPr/>
      </p:nvGrpSpPr>
      <p:grpSpPr>
        <a:xfrm>
          <a:off x="0" y="0"/>
          <a:ext cx="0" cy="0"/>
          <a:chOff x="0" y="0"/>
          <a:chExt cx="0" cy="0"/>
        </a:xfrm>
      </p:grpSpPr>
      <p:sp>
        <p:nvSpPr>
          <p:cNvPr id="125" name="Google Shape;125;p24"/>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geometric">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1pPr>
            <a:lvl2pPr lvl="1" rt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rt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rt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rt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rt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rt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rt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rt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a:endParaRPr/>
          </a:p>
        </p:txBody>
      </p:sp>
      <p:sp>
        <p:nvSpPr>
          <p:cNvPr id="52" name="Google Shape;52;p13"/>
          <p:cNvSpPr txBox="1">
            <a:spLocks noGrp="1"/>
          </p:cNvSpPr>
          <p:nvPr>
            <p:ph type="body" idx="1"/>
          </p:nvPr>
        </p:nvSpPr>
        <p:spPr>
          <a:xfrm>
            <a:off x="311700" y="1229875"/>
            <a:ext cx="8520600" cy="33390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marL="914400" lvl="1"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2pPr>
            <a:lvl3pPr marL="1371600" lvl="2"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3pPr>
            <a:lvl4pPr marL="1828800" lvl="3"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4pPr>
            <a:lvl5pPr marL="2286000" lvl="4"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5pPr>
            <a:lvl6pPr marL="2743200" lvl="5"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6pPr>
            <a:lvl7pPr marL="3200400" lvl="6"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7pPr>
            <a:lvl8pPr marL="3657600" lvl="7"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8pPr>
            <a:lvl9pPr marL="4114800" lvl="8" indent="-317500" rtl="0">
              <a:lnSpc>
                <a:spcPct val="115000"/>
              </a:lnSpc>
              <a:spcBef>
                <a:spcPts val="1600"/>
              </a:spcBef>
              <a:spcAft>
                <a:spcPts val="1600"/>
              </a:spcAft>
              <a:buClr>
                <a:schemeClr val="dk2"/>
              </a:buClr>
              <a:buSzPts val="1400"/>
              <a:buFont typeface="Roboto"/>
              <a:buChar char="■"/>
              <a:defRPr>
                <a:solidFill>
                  <a:schemeClr val="dk2"/>
                </a:solidFill>
                <a:latin typeface="Roboto"/>
                <a:ea typeface="Roboto"/>
                <a:cs typeface="Roboto"/>
                <a:sym typeface="Roboto"/>
              </a:defRPr>
            </a:lvl9pPr>
          </a:lstStyle>
          <a:p>
            <a:endParaRPr/>
          </a:p>
        </p:txBody>
      </p:sp>
      <p:sp>
        <p:nvSpPr>
          <p:cNvPr id="53" name="Google Shape;53;p13"/>
          <p:cNvSpPr txBox="1">
            <a:spLocks noGrp="1"/>
          </p:cNvSpPr>
          <p:nvPr>
            <p:ph type="sldNum" idx="12"/>
          </p:nvPr>
        </p:nvSpPr>
        <p:spPr>
          <a:xfrm>
            <a:off x="8460431" y="4651190"/>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lt1"/>
                </a:solidFill>
                <a:latin typeface="Roboto"/>
                <a:ea typeface="Roboto"/>
                <a:cs typeface="Roboto"/>
                <a:sym typeface="Roboto"/>
              </a:defRPr>
            </a:lvl1pPr>
            <a:lvl2pPr lvl="1" algn="r" rtl="0">
              <a:buNone/>
              <a:defRPr sz="1000">
                <a:solidFill>
                  <a:schemeClr val="lt1"/>
                </a:solidFill>
                <a:latin typeface="Roboto"/>
                <a:ea typeface="Roboto"/>
                <a:cs typeface="Roboto"/>
                <a:sym typeface="Roboto"/>
              </a:defRPr>
            </a:lvl2pPr>
            <a:lvl3pPr lvl="2" algn="r" rtl="0">
              <a:buNone/>
              <a:defRPr sz="1000">
                <a:solidFill>
                  <a:schemeClr val="lt1"/>
                </a:solidFill>
                <a:latin typeface="Roboto"/>
                <a:ea typeface="Roboto"/>
                <a:cs typeface="Roboto"/>
                <a:sym typeface="Roboto"/>
              </a:defRPr>
            </a:lvl3pPr>
            <a:lvl4pPr lvl="3" algn="r" rtl="0">
              <a:buNone/>
              <a:defRPr sz="1000">
                <a:solidFill>
                  <a:schemeClr val="lt1"/>
                </a:solidFill>
                <a:latin typeface="Roboto"/>
                <a:ea typeface="Roboto"/>
                <a:cs typeface="Roboto"/>
                <a:sym typeface="Roboto"/>
              </a:defRPr>
            </a:lvl4pPr>
            <a:lvl5pPr lvl="4" algn="r" rtl="0">
              <a:buNone/>
              <a:defRPr sz="1000">
                <a:solidFill>
                  <a:schemeClr val="lt1"/>
                </a:solidFill>
                <a:latin typeface="Roboto"/>
                <a:ea typeface="Roboto"/>
                <a:cs typeface="Roboto"/>
                <a:sym typeface="Roboto"/>
              </a:defRPr>
            </a:lvl5pPr>
            <a:lvl6pPr lvl="5" algn="r" rtl="0">
              <a:buNone/>
              <a:defRPr sz="1000">
                <a:solidFill>
                  <a:schemeClr val="lt1"/>
                </a:solidFill>
                <a:latin typeface="Roboto"/>
                <a:ea typeface="Roboto"/>
                <a:cs typeface="Roboto"/>
                <a:sym typeface="Roboto"/>
              </a:defRPr>
            </a:lvl6pPr>
            <a:lvl7pPr lvl="6" algn="r" rtl="0">
              <a:buNone/>
              <a:defRPr sz="1000">
                <a:solidFill>
                  <a:schemeClr val="lt1"/>
                </a:solidFill>
                <a:latin typeface="Roboto"/>
                <a:ea typeface="Roboto"/>
                <a:cs typeface="Roboto"/>
                <a:sym typeface="Roboto"/>
              </a:defRPr>
            </a:lvl7pPr>
            <a:lvl8pPr lvl="7" algn="r" rtl="0">
              <a:buNone/>
              <a:defRPr sz="1000">
                <a:solidFill>
                  <a:schemeClr val="lt1"/>
                </a:solidFill>
                <a:latin typeface="Roboto"/>
                <a:ea typeface="Roboto"/>
                <a:cs typeface="Roboto"/>
                <a:sym typeface="Roboto"/>
              </a:defRPr>
            </a:lvl8pPr>
            <a:lvl9pPr lvl="8" algn="r" rtl="0">
              <a:buNone/>
              <a:defRPr sz="1000">
                <a:solidFill>
                  <a:schemeClr val="lt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3.xml"/><Relationship Id="rId1" Type="http://schemas.openxmlformats.org/officeDocument/2006/relationships/slideLayout" Target="../slideLayouts/slideLayout14.xml"/><Relationship Id="rId4" Type="http://schemas.openxmlformats.org/officeDocument/2006/relationships/image" Target="../media/image14.png"/></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5.xml"/><Relationship Id="rId1" Type="http://schemas.openxmlformats.org/officeDocument/2006/relationships/slideLayout" Target="../slideLayouts/slideLayout14.xml"/><Relationship Id="rId4" Type="http://schemas.openxmlformats.org/officeDocument/2006/relationships/image" Target="../media/image17.png"/></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6.xml"/><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7.xml"/><Relationship Id="rId1" Type="http://schemas.openxmlformats.org/officeDocument/2006/relationships/slideLayout" Target="../slideLayouts/slideLayout14.xml"/><Relationship Id="rId4" Type="http://schemas.openxmlformats.org/officeDocument/2006/relationships/image" Target="../media/image20.png"/></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8.xml"/><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9.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hyperlink" Target="http://latentflip.com/loupe/?code=c2V0VGltZW91dChmdW5jdGlvbiB0aW1lb3V0KCkgewogICAgY29uc29sZS5sb2coIkNsaWNrIHRoZSBidXR0b24hIik7Cn0sIDUwMDApOwoK!!!PGJ1dHRvbj5DbGljayBtZSE8L2J1dHRvbj4%3D" TargetMode="External"/><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0.xml"/><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1.xml"/><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2.xml"/><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3.xml"/><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4.xml"/><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5.xml"/><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6.xml"/><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7.xml"/><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8.xml"/><Relationship Id="rId1" Type="http://schemas.openxmlformats.org/officeDocument/2006/relationships/slideLayout" Target="../slideLayouts/slideLayout14.xml"/><Relationship Id="rId4" Type="http://schemas.openxmlformats.org/officeDocument/2006/relationships/image" Target="../media/image32.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1.xml"/><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2.xml"/><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3.xml"/><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4.xml"/><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5.xml"/><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6.xml"/><Relationship Id="rId1" Type="http://schemas.openxmlformats.org/officeDocument/2006/relationships/slideLayout" Target="../slideLayouts/slideLayout14.xml"/><Relationship Id="rId4" Type="http://schemas.openxmlformats.org/officeDocument/2006/relationships/image" Target="../media/image39.png"/></Relationships>
</file>

<file path=ppt/slides/_rels/slide4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7.xml"/><Relationship Id="rId1" Type="http://schemas.openxmlformats.org/officeDocument/2006/relationships/slideLayout" Target="../slideLayouts/slideLayout14.xml"/></Relationships>
</file>

<file path=ppt/slides/_rels/slide4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8.xml"/><Relationship Id="rId1" Type="http://schemas.openxmlformats.org/officeDocument/2006/relationships/slideLayout" Target="../slideLayouts/slideLayout14.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4.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4.xml"/></Relationships>
</file>

<file path=ppt/slides/_rels/slide5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2.xml"/><Relationship Id="rId1" Type="http://schemas.openxmlformats.org/officeDocument/2006/relationships/slideLayout" Target="../slideLayouts/slideLayout14.xml"/></Relationships>
</file>

<file path=ppt/slides/_rels/slide5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3.xml"/><Relationship Id="rId1" Type="http://schemas.openxmlformats.org/officeDocument/2006/relationships/slideLayout" Target="../slideLayouts/slideLayout14.xml"/></Relationships>
</file>

<file path=ppt/slides/_rels/slide54.xml.rels><?xml version="1.0" encoding="UTF-8" standalone="yes"?>
<Relationships xmlns="http://schemas.openxmlformats.org/package/2006/relationships"><Relationship Id="rId3" Type="http://schemas.openxmlformats.org/officeDocument/2006/relationships/image" Target="../media/image44.gif"/><Relationship Id="rId2" Type="http://schemas.openxmlformats.org/officeDocument/2006/relationships/notesSlide" Target="../notesSlides/notesSlide54.xml"/><Relationship Id="rId1" Type="http://schemas.openxmlformats.org/officeDocument/2006/relationships/slideLayout" Target="../slideLayouts/slideLayout14.xml"/></Relationships>
</file>

<file path=ppt/slides/_rels/slide5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5.xml"/><Relationship Id="rId1" Type="http://schemas.openxmlformats.org/officeDocument/2006/relationships/slideLayout" Target="../slideLayouts/slideLayout14.xml"/></Relationships>
</file>

<file path=ppt/slides/_rels/slide5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6.xml"/><Relationship Id="rId1" Type="http://schemas.openxmlformats.org/officeDocument/2006/relationships/slideLayout" Target="../slideLayouts/slideLayout14.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4.xml"/></Relationships>
</file>

<file path=ppt/slides/_rels/slide5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8.xml"/><Relationship Id="rId1" Type="http://schemas.openxmlformats.org/officeDocument/2006/relationships/slideLayout" Target="../slideLayouts/slideLayout14.xml"/></Relationships>
</file>

<file path=ppt/slides/_rels/slide5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9.xml"/><Relationship Id="rId1" Type="http://schemas.openxmlformats.org/officeDocument/2006/relationships/slideLayout" Target="../slideLayouts/slideLayout14.xml"/><Relationship Id="rId4" Type="http://schemas.openxmlformats.org/officeDocument/2006/relationships/image" Target="../media/image49.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6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60.xml"/><Relationship Id="rId1" Type="http://schemas.openxmlformats.org/officeDocument/2006/relationships/slideLayout" Target="../slideLayouts/slideLayout14.xml"/></Relationships>
</file>

<file path=ppt/slides/_rels/slide6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61.xml"/><Relationship Id="rId1" Type="http://schemas.openxmlformats.org/officeDocument/2006/relationships/slideLayout" Target="../slideLayouts/slideLayout14.xml"/></Relationships>
</file>

<file path=ppt/slides/_rels/slide6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2.xml"/><Relationship Id="rId1" Type="http://schemas.openxmlformats.org/officeDocument/2006/relationships/slideLayout" Target="../slideLayouts/slideLayout14.xml"/></Relationships>
</file>

<file path=ppt/slides/_rels/slide6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63.xml"/><Relationship Id="rId1" Type="http://schemas.openxmlformats.org/officeDocument/2006/relationships/slideLayout" Target="../slideLayouts/slideLayout14.xml"/></Relationships>
</file>

<file path=ppt/slides/_rels/slide6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64.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25"/>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Working With JavaScript</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34"/>
          <p:cNvSpPr txBox="1">
            <a:spLocks noGrp="1"/>
          </p:cNvSpPr>
          <p:nvPr>
            <p:ph type="title"/>
          </p:nvPr>
        </p:nvSpPr>
        <p:spPr>
          <a:xfrm>
            <a:off x="311700" y="291325"/>
            <a:ext cx="8520600" cy="67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Based Structure</a:t>
            </a:r>
            <a:endParaRPr/>
          </a:p>
        </p:txBody>
      </p:sp>
      <p:sp>
        <p:nvSpPr>
          <p:cNvPr id="180" name="Google Shape;180;p34"/>
          <p:cNvSpPr txBox="1">
            <a:spLocks noGrp="1"/>
          </p:cNvSpPr>
          <p:nvPr>
            <p:ph type="body" idx="1"/>
          </p:nvPr>
        </p:nvSpPr>
        <p:spPr>
          <a:xfrm>
            <a:off x="261475" y="1195450"/>
            <a:ext cx="8520600" cy="3546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solidFill>
                  <a:srgbClr val="000000"/>
                </a:solidFill>
                <a:latin typeface="Calibri"/>
                <a:ea typeface="Calibri"/>
                <a:cs typeface="Calibri"/>
                <a:sym typeface="Calibri"/>
              </a:rPr>
              <a:t>Separation of Concern is on the basis of Components</a:t>
            </a:r>
            <a:endParaRPr sz="1400">
              <a:solidFill>
                <a:srgbClr val="000000"/>
              </a:solidFill>
              <a:latin typeface="Calibri"/>
              <a:ea typeface="Calibri"/>
              <a:cs typeface="Calibri"/>
              <a:sym typeface="Calibri"/>
            </a:endParaRPr>
          </a:p>
          <a:p>
            <a:pPr marL="0" lvl="0" indent="0" algn="l" rtl="0">
              <a:spcBef>
                <a:spcPts val="1600"/>
              </a:spcBef>
              <a:spcAft>
                <a:spcPts val="0"/>
              </a:spcAft>
              <a:buNone/>
            </a:pPr>
            <a:r>
              <a:rPr lang="en" sz="1400">
                <a:solidFill>
                  <a:srgbClr val="000000"/>
                </a:solidFill>
                <a:latin typeface="Calibri"/>
                <a:ea typeface="Calibri"/>
                <a:cs typeface="Calibri"/>
                <a:sym typeface="Calibri"/>
              </a:rPr>
              <a:t>React separates application into multiple components</a:t>
            </a:r>
            <a:endParaRPr sz="1400">
              <a:solidFill>
                <a:srgbClr val="000000"/>
              </a:solidFill>
              <a:latin typeface="Calibri"/>
              <a:ea typeface="Calibri"/>
              <a:cs typeface="Calibri"/>
              <a:sym typeface="Calibri"/>
            </a:endParaRPr>
          </a:p>
          <a:p>
            <a:pPr marL="0" lvl="0" indent="0" algn="l" rtl="0">
              <a:spcBef>
                <a:spcPts val="1600"/>
              </a:spcBef>
              <a:spcAft>
                <a:spcPts val="0"/>
              </a:spcAft>
              <a:buNone/>
            </a:pPr>
            <a:r>
              <a:rPr lang="en" sz="1400">
                <a:solidFill>
                  <a:srgbClr val="000000"/>
                </a:solidFill>
                <a:latin typeface="Calibri"/>
                <a:ea typeface="Calibri"/>
                <a:cs typeface="Calibri"/>
                <a:sym typeface="Calibri"/>
              </a:rPr>
              <a:t>The application is not segregated on the basis of:</a:t>
            </a:r>
            <a:endParaRPr sz="1400">
              <a:solidFill>
                <a:srgbClr val="000000"/>
              </a:solidFill>
              <a:latin typeface="Calibri"/>
              <a:ea typeface="Calibri"/>
              <a:cs typeface="Calibri"/>
              <a:sym typeface="Calibri"/>
            </a:endParaRPr>
          </a:p>
          <a:p>
            <a:pPr marL="457200" lvl="0" indent="-317500" algn="l" rtl="0">
              <a:spcBef>
                <a:spcPts val="1600"/>
              </a:spcBef>
              <a:spcAft>
                <a:spcPts val="0"/>
              </a:spcAft>
              <a:buClr>
                <a:srgbClr val="000000"/>
              </a:buClr>
              <a:buSzPts val="1400"/>
              <a:buFont typeface="Calibri"/>
              <a:buAutoNum type="arabicPeriod"/>
            </a:pPr>
            <a:r>
              <a:rPr lang="en" sz="1400">
                <a:solidFill>
                  <a:srgbClr val="000000"/>
                </a:solidFill>
                <a:latin typeface="Calibri"/>
                <a:ea typeface="Calibri"/>
                <a:cs typeface="Calibri"/>
                <a:sym typeface="Calibri"/>
              </a:rPr>
              <a:t>Scripts</a:t>
            </a:r>
            <a:endParaRPr sz="1400">
              <a:solidFill>
                <a:srgbClr val="000000"/>
              </a:solidFill>
              <a:latin typeface="Calibri"/>
              <a:ea typeface="Calibri"/>
              <a:cs typeface="Calibri"/>
              <a:sym typeface="Calibri"/>
            </a:endParaRPr>
          </a:p>
          <a:p>
            <a:pPr marL="457200" lvl="0" indent="-317500" algn="l" rtl="0">
              <a:spcBef>
                <a:spcPts val="0"/>
              </a:spcBef>
              <a:spcAft>
                <a:spcPts val="0"/>
              </a:spcAft>
              <a:buClr>
                <a:srgbClr val="000000"/>
              </a:buClr>
              <a:buSzPts val="1400"/>
              <a:buFont typeface="Calibri"/>
              <a:buAutoNum type="arabicPeriod"/>
            </a:pPr>
            <a:r>
              <a:rPr lang="en" sz="1400">
                <a:solidFill>
                  <a:srgbClr val="000000"/>
                </a:solidFill>
                <a:latin typeface="Calibri"/>
                <a:ea typeface="Calibri"/>
                <a:cs typeface="Calibri"/>
                <a:sym typeface="Calibri"/>
              </a:rPr>
              <a:t>Styling</a:t>
            </a:r>
            <a:endParaRPr sz="1400">
              <a:solidFill>
                <a:srgbClr val="000000"/>
              </a:solidFill>
              <a:latin typeface="Calibri"/>
              <a:ea typeface="Calibri"/>
              <a:cs typeface="Calibri"/>
              <a:sym typeface="Calibri"/>
            </a:endParaRPr>
          </a:p>
          <a:p>
            <a:pPr marL="457200" lvl="0" indent="-317500" algn="l" rtl="0">
              <a:spcBef>
                <a:spcPts val="0"/>
              </a:spcBef>
              <a:spcAft>
                <a:spcPts val="0"/>
              </a:spcAft>
              <a:buClr>
                <a:srgbClr val="000000"/>
              </a:buClr>
              <a:buSzPts val="1400"/>
              <a:buFont typeface="Calibri"/>
              <a:buAutoNum type="arabicPeriod"/>
            </a:pPr>
            <a:r>
              <a:rPr lang="en" sz="1400">
                <a:solidFill>
                  <a:srgbClr val="000000"/>
                </a:solidFill>
                <a:latin typeface="Calibri"/>
                <a:ea typeface="Calibri"/>
                <a:cs typeface="Calibri"/>
                <a:sym typeface="Calibri"/>
              </a:rPr>
              <a:t>Templates</a:t>
            </a:r>
            <a:endParaRPr sz="1400">
              <a:solidFill>
                <a:srgbClr val="000000"/>
              </a:solidFill>
              <a:latin typeface="Calibri"/>
              <a:ea typeface="Calibri"/>
              <a:cs typeface="Calibri"/>
              <a:sym typeface="Calibri"/>
            </a:endParaRPr>
          </a:p>
          <a:p>
            <a:pPr marL="0" lvl="0" indent="0" algn="l" rtl="0">
              <a:spcBef>
                <a:spcPts val="1600"/>
              </a:spcBef>
              <a:spcAft>
                <a:spcPts val="0"/>
              </a:spcAft>
              <a:buNone/>
            </a:pPr>
            <a:r>
              <a:rPr lang="en" sz="1400">
                <a:solidFill>
                  <a:srgbClr val="000000"/>
                </a:solidFill>
                <a:latin typeface="Calibri"/>
                <a:ea typeface="Calibri"/>
                <a:cs typeface="Calibri"/>
                <a:sym typeface="Calibri"/>
              </a:rPr>
              <a:t>The Approach given above is more of Separation of Technologies</a:t>
            </a:r>
            <a:endParaRPr sz="1400">
              <a:solidFill>
                <a:srgbClr val="000000"/>
              </a:solidFill>
              <a:latin typeface="Calibri"/>
              <a:ea typeface="Calibri"/>
              <a:cs typeface="Calibri"/>
              <a:sym typeface="Calibri"/>
            </a:endParaRPr>
          </a:p>
          <a:p>
            <a:pPr marL="0" lvl="0" indent="0" algn="l" rtl="0">
              <a:spcBef>
                <a:spcPts val="1600"/>
              </a:spcBef>
              <a:spcAft>
                <a:spcPts val="1600"/>
              </a:spcAft>
              <a:buNone/>
            </a:pPr>
            <a:r>
              <a:rPr lang="en" sz="1400">
                <a:solidFill>
                  <a:srgbClr val="000000"/>
                </a:solidFill>
                <a:latin typeface="Calibri"/>
                <a:ea typeface="Calibri"/>
                <a:cs typeface="Calibri"/>
                <a:sym typeface="Calibri"/>
              </a:rPr>
              <a:t>Each component contains it own styling, Scripts and Templates</a:t>
            </a:r>
            <a:endParaRPr sz="1400">
              <a:solidFill>
                <a:srgbClr val="000000"/>
              </a:solidFill>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35"/>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Lightweight Library</a:t>
            </a:r>
            <a:endParaRPr/>
          </a:p>
        </p:txBody>
      </p:sp>
      <p:sp>
        <p:nvSpPr>
          <p:cNvPr id="186" name="Google Shape;186;p35"/>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b="1">
                <a:latin typeface="Calibri"/>
                <a:ea typeface="Calibri"/>
                <a:cs typeface="Calibri"/>
                <a:sym typeface="Calibri"/>
              </a:rPr>
              <a:t>React </a:t>
            </a:r>
            <a:r>
              <a:rPr lang="en" sz="1400">
                <a:latin typeface="Calibri"/>
                <a:ea typeface="Calibri"/>
                <a:cs typeface="Calibri"/>
                <a:sym typeface="Calibri"/>
              </a:rPr>
              <a:t>is a lightweight library which can support multiple other libraries:</a:t>
            </a:r>
            <a:endParaRPr sz="1400">
              <a:latin typeface="Calibri"/>
              <a:ea typeface="Calibri"/>
              <a:cs typeface="Calibri"/>
              <a:sym typeface="Calibri"/>
            </a:endParaRPr>
          </a:p>
          <a:p>
            <a:pPr marL="457200" lvl="0" indent="-317500" algn="l" rtl="0">
              <a:lnSpc>
                <a:spcPct val="150000"/>
              </a:lnSpc>
              <a:spcBef>
                <a:spcPts val="1600"/>
              </a:spcBef>
              <a:spcAft>
                <a:spcPts val="0"/>
              </a:spcAft>
              <a:buSzPts val="1400"/>
              <a:buFont typeface="Calibri"/>
              <a:buChar char="●"/>
            </a:pPr>
            <a:r>
              <a:rPr lang="en" sz="1400">
                <a:latin typeface="Calibri"/>
                <a:ea typeface="Calibri"/>
                <a:cs typeface="Calibri"/>
                <a:sym typeface="Calibri"/>
              </a:rPr>
              <a:t>Being a library, less overhead of Setup is there</a:t>
            </a:r>
            <a:endParaRPr sz="1400">
              <a:latin typeface="Calibri"/>
              <a:ea typeface="Calibri"/>
              <a:cs typeface="Calibri"/>
              <a:sym typeface="Calibri"/>
            </a:endParaRPr>
          </a:p>
          <a:p>
            <a:pPr marL="457200" lvl="0" indent="-317500" algn="l" rtl="0">
              <a:lnSpc>
                <a:spcPct val="150000"/>
              </a:lnSpc>
              <a:spcBef>
                <a:spcPts val="0"/>
              </a:spcBef>
              <a:spcAft>
                <a:spcPts val="0"/>
              </a:spcAft>
              <a:buSzPts val="1400"/>
              <a:buFont typeface="Calibri"/>
              <a:buChar char="●"/>
            </a:pPr>
            <a:r>
              <a:rPr lang="en" sz="1400">
                <a:latin typeface="Calibri"/>
                <a:ea typeface="Calibri"/>
                <a:cs typeface="Calibri"/>
                <a:sym typeface="Calibri"/>
              </a:rPr>
              <a:t>Developer can pull multiple libraries</a:t>
            </a:r>
            <a:endParaRPr sz="1400">
              <a:latin typeface="Calibri"/>
              <a:ea typeface="Calibri"/>
              <a:cs typeface="Calibri"/>
              <a:sym typeface="Calibri"/>
            </a:endParaRPr>
          </a:p>
          <a:p>
            <a:pPr marL="0" lvl="0" indent="0" algn="l" rtl="0">
              <a:spcBef>
                <a:spcPts val="1600"/>
              </a:spcBef>
              <a:spcAft>
                <a:spcPts val="0"/>
              </a:spcAft>
              <a:buNone/>
            </a:pPr>
            <a:r>
              <a:rPr lang="en" sz="1400">
                <a:latin typeface="Calibri"/>
                <a:ea typeface="Calibri"/>
                <a:cs typeface="Calibri"/>
                <a:sym typeface="Calibri"/>
              </a:rPr>
              <a:t>Example, the following libraries, can be used:</a:t>
            </a:r>
            <a:endParaRPr sz="1400">
              <a:latin typeface="Calibri"/>
              <a:ea typeface="Calibri"/>
              <a:cs typeface="Calibri"/>
              <a:sym typeface="Calibri"/>
            </a:endParaRPr>
          </a:p>
          <a:p>
            <a:pPr marL="457200" lvl="0" indent="-317500" algn="l" rtl="0">
              <a:spcBef>
                <a:spcPts val="1600"/>
              </a:spcBef>
              <a:spcAft>
                <a:spcPts val="0"/>
              </a:spcAft>
              <a:buSzPts val="1400"/>
              <a:buFont typeface="Calibri"/>
              <a:buAutoNum type="arabicPeriod"/>
            </a:pPr>
            <a:r>
              <a:rPr lang="en" sz="1400">
                <a:latin typeface="Calibri"/>
                <a:ea typeface="Calibri"/>
                <a:cs typeface="Calibri"/>
                <a:sym typeface="Calibri"/>
              </a:rPr>
              <a:t>Form Validation: “react-forms”</a:t>
            </a:r>
            <a:endParaRPr sz="1400">
              <a:latin typeface="Calibri"/>
              <a:ea typeface="Calibri"/>
              <a:cs typeface="Calibri"/>
              <a:sym typeface="Calibri"/>
            </a:endParaRPr>
          </a:p>
          <a:p>
            <a:pPr marL="457200" lvl="0" indent="-317500" algn="l" rtl="0">
              <a:spcBef>
                <a:spcPts val="0"/>
              </a:spcBef>
              <a:spcAft>
                <a:spcPts val="0"/>
              </a:spcAft>
              <a:buSzPts val="1400"/>
              <a:buFont typeface="Calibri"/>
              <a:buAutoNum type="arabicPeriod"/>
            </a:pPr>
            <a:r>
              <a:rPr lang="en" sz="1400">
                <a:latin typeface="Calibri"/>
                <a:ea typeface="Calibri"/>
                <a:cs typeface="Calibri"/>
                <a:sym typeface="Calibri"/>
              </a:rPr>
              <a:t>Routing: “react-router”</a:t>
            </a:r>
            <a:endParaRPr sz="1400">
              <a:latin typeface="Calibri"/>
              <a:ea typeface="Calibri"/>
              <a:cs typeface="Calibri"/>
              <a:sym typeface="Calibri"/>
            </a:endParaRPr>
          </a:p>
          <a:p>
            <a:pPr marL="457200" lvl="0" indent="-317500" algn="l" rtl="0">
              <a:spcBef>
                <a:spcPts val="0"/>
              </a:spcBef>
              <a:spcAft>
                <a:spcPts val="0"/>
              </a:spcAft>
              <a:buSzPts val="1400"/>
              <a:buFont typeface="Calibri"/>
              <a:buAutoNum type="arabicPeriod"/>
            </a:pPr>
            <a:r>
              <a:rPr lang="en" sz="1400">
                <a:latin typeface="Calibri"/>
                <a:ea typeface="Calibri"/>
                <a:cs typeface="Calibri"/>
                <a:sym typeface="Calibri"/>
              </a:rPr>
              <a:t>Http Requests and Response: Axios</a:t>
            </a:r>
            <a:endParaRPr sz="1400">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6"/>
          <p:cNvSpPr txBox="1">
            <a:spLocks noGrp="1"/>
          </p:cNvSpPr>
          <p:nvPr>
            <p:ph type="title"/>
          </p:nvPr>
        </p:nvSpPr>
        <p:spPr>
          <a:xfrm>
            <a:off x="311700" y="1795350"/>
            <a:ext cx="8520600" cy="905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Getting Started with React</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37"/>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Getting Started with React	</a:t>
            </a:r>
            <a:endParaRPr/>
          </a:p>
        </p:txBody>
      </p:sp>
      <p:sp>
        <p:nvSpPr>
          <p:cNvPr id="197" name="Google Shape;197;p37"/>
          <p:cNvSpPr txBox="1">
            <a:spLocks noGrp="1"/>
          </p:cNvSpPr>
          <p:nvPr>
            <p:ph type="body" idx="1"/>
          </p:nvPr>
        </p:nvSpPr>
        <p:spPr>
          <a:xfrm>
            <a:off x="532175" y="1469975"/>
            <a:ext cx="8300100" cy="1947300"/>
          </a:xfrm>
          <a:prstGeom prst="rect">
            <a:avLst/>
          </a:prstGeom>
        </p:spPr>
        <p:txBody>
          <a:bodyPr spcFirstLastPara="1" wrap="square" lIns="91425" tIns="91425" rIns="91425" bIns="91425" anchor="t" anchorCtr="0">
            <a:noAutofit/>
          </a:bodyPr>
          <a:lstStyle/>
          <a:p>
            <a:pPr marL="457200" lvl="0" indent="-317500" algn="l" rtl="0">
              <a:lnSpc>
                <a:spcPct val="180000"/>
              </a:lnSpc>
              <a:spcBef>
                <a:spcPts val="0"/>
              </a:spcBef>
              <a:spcAft>
                <a:spcPts val="0"/>
              </a:spcAft>
              <a:buSzPts val="1400"/>
              <a:buFont typeface="Calibri"/>
              <a:buChar char="●"/>
            </a:pPr>
            <a:r>
              <a:rPr lang="en" sz="1400">
                <a:latin typeface="Calibri"/>
                <a:ea typeface="Calibri"/>
                <a:cs typeface="Calibri"/>
                <a:sym typeface="Calibri"/>
              </a:rPr>
              <a:t>Install Node</a:t>
            </a:r>
            <a:endParaRPr sz="1400">
              <a:latin typeface="Calibri"/>
              <a:ea typeface="Calibri"/>
              <a:cs typeface="Calibri"/>
              <a:sym typeface="Calibri"/>
            </a:endParaRPr>
          </a:p>
          <a:p>
            <a:pPr marL="457200" lvl="0" indent="-317500" algn="l" rtl="0">
              <a:lnSpc>
                <a:spcPct val="180000"/>
              </a:lnSpc>
              <a:spcBef>
                <a:spcPts val="0"/>
              </a:spcBef>
              <a:spcAft>
                <a:spcPts val="0"/>
              </a:spcAft>
              <a:buSzPts val="1400"/>
              <a:buFont typeface="Calibri"/>
              <a:buChar char="●"/>
            </a:pPr>
            <a:r>
              <a:rPr lang="en" sz="1400">
                <a:latin typeface="Calibri"/>
                <a:ea typeface="Calibri"/>
                <a:cs typeface="Calibri"/>
                <a:sym typeface="Calibri"/>
              </a:rPr>
              <a:t>Run “npm install -g create-react-app”</a:t>
            </a:r>
            <a:endParaRPr sz="1400">
              <a:latin typeface="Calibri"/>
              <a:ea typeface="Calibri"/>
              <a:cs typeface="Calibri"/>
              <a:sym typeface="Calibri"/>
            </a:endParaRPr>
          </a:p>
          <a:p>
            <a:pPr marL="457200" lvl="0" indent="-317500" algn="l" rtl="0">
              <a:lnSpc>
                <a:spcPct val="180000"/>
              </a:lnSpc>
              <a:spcBef>
                <a:spcPts val="0"/>
              </a:spcBef>
              <a:spcAft>
                <a:spcPts val="0"/>
              </a:spcAft>
              <a:buSzPts val="1400"/>
              <a:buFont typeface="Calibri"/>
              <a:buChar char="●"/>
            </a:pPr>
            <a:r>
              <a:rPr lang="en" sz="1400">
                <a:latin typeface="Calibri"/>
                <a:ea typeface="Calibri"/>
                <a:cs typeface="Calibri"/>
                <a:sym typeface="Calibri"/>
              </a:rPr>
              <a:t>Run “create-react-app employee-management”</a:t>
            </a:r>
            <a:endParaRPr sz="1400">
              <a:latin typeface="Calibri"/>
              <a:ea typeface="Calibri"/>
              <a:cs typeface="Calibri"/>
              <a:sym typeface="Calibri"/>
            </a:endParaRPr>
          </a:p>
          <a:p>
            <a:pPr marL="457200" lvl="0" indent="-317500" algn="l" rtl="0">
              <a:lnSpc>
                <a:spcPct val="180000"/>
              </a:lnSpc>
              <a:spcBef>
                <a:spcPts val="0"/>
              </a:spcBef>
              <a:spcAft>
                <a:spcPts val="0"/>
              </a:spcAft>
              <a:buSzPts val="1400"/>
              <a:buFont typeface="Calibri"/>
              <a:buChar char="●"/>
            </a:pPr>
            <a:r>
              <a:rPr lang="en" sz="1400">
                <a:latin typeface="Calibri"/>
                <a:ea typeface="Calibri"/>
                <a:cs typeface="Calibri"/>
                <a:sym typeface="Calibri"/>
              </a:rPr>
              <a:t>Run “cd employee-management”</a:t>
            </a:r>
            <a:endParaRPr sz="1400">
              <a:latin typeface="Calibri"/>
              <a:ea typeface="Calibri"/>
              <a:cs typeface="Calibri"/>
              <a:sym typeface="Calibri"/>
            </a:endParaRPr>
          </a:p>
          <a:p>
            <a:pPr marL="457200" lvl="0" indent="-317500" algn="l" rtl="0">
              <a:lnSpc>
                <a:spcPct val="180000"/>
              </a:lnSpc>
              <a:spcBef>
                <a:spcPts val="0"/>
              </a:spcBef>
              <a:spcAft>
                <a:spcPts val="0"/>
              </a:spcAft>
              <a:buSzPts val="1400"/>
              <a:buFont typeface="Calibri"/>
              <a:buChar char="●"/>
            </a:pPr>
            <a:r>
              <a:rPr lang="en" sz="1400">
                <a:latin typeface="Calibri"/>
                <a:ea typeface="Calibri"/>
                <a:cs typeface="Calibri"/>
                <a:sym typeface="Calibri"/>
              </a:rPr>
              <a:t>Run “npm start” </a:t>
            </a:r>
            <a:endParaRPr sz="1400">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38"/>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Rendering First React Element	</a:t>
            </a:r>
            <a:endParaRPr/>
          </a:p>
        </p:txBody>
      </p:sp>
      <p:sp>
        <p:nvSpPr>
          <p:cNvPr id="203" name="Google Shape;203;p38"/>
          <p:cNvSpPr txBox="1">
            <a:spLocks noGrp="1"/>
          </p:cNvSpPr>
          <p:nvPr>
            <p:ph type="body" idx="1"/>
          </p:nvPr>
        </p:nvSpPr>
        <p:spPr>
          <a:xfrm>
            <a:off x="311700" y="2981175"/>
            <a:ext cx="8520600" cy="1587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solidFill>
                  <a:srgbClr val="000000"/>
                </a:solidFill>
                <a:latin typeface="Calibri"/>
                <a:ea typeface="Calibri"/>
                <a:cs typeface="Calibri"/>
                <a:sym typeface="Calibri"/>
              </a:rPr>
              <a:t>Controls the contents of the container node which is passed as the second argument</a:t>
            </a:r>
            <a:endParaRPr sz="1400">
              <a:solidFill>
                <a:srgbClr val="000000"/>
              </a:solidFill>
              <a:latin typeface="Calibri"/>
              <a:ea typeface="Calibri"/>
              <a:cs typeface="Calibri"/>
              <a:sym typeface="Calibri"/>
            </a:endParaRPr>
          </a:p>
          <a:p>
            <a:pPr marL="0" lvl="0" indent="0" algn="l" rtl="0">
              <a:spcBef>
                <a:spcPts val="1600"/>
              </a:spcBef>
              <a:spcAft>
                <a:spcPts val="0"/>
              </a:spcAft>
              <a:buNone/>
            </a:pPr>
            <a:r>
              <a:rPr lang="en" sz="1400">
                <a:solidFill>
                  <a:srgbClr val="000000"/>
                </a:solidFill>
                <a:latin typeface="Calibri"/>
                <a:ea typeface="Calibri"/>
                <a:cs typeface="Calibri"/>
                <a:sym typeface="Calibri"/>
              </a:rPr>
              <a:t>DOM elements inside are replaced when first called.</a:t>
            </a:r>
            <a:endParaRPr sz="1400">
              <a:solidFill>
                <a:srgbClr val="000000"/>
              </a:solidFill>
              <a:latin typeface="Calibri"/>
              <a:ea typeface="Calibri"/>
              <a:cs typeface="Calibri"/>
              <a:sym typeface="Calibri"/>
            </a:endParaRPr>
          </a:p>
          <a:p>
            <a:pPr marL="0" lvl="0" indent="0" algn="l" rtl="0">
              <a:spcBef>
                <a:spcPts val="1600"/>
              </a:spcBef>
              <a:spcAft>
                <a:spcPts val="1600"/>
              </a:spcAft>
              <a:buNone/>
            </a:pPr>
            <a:r>
              <a:rPr lang="en" sz="1400">
                <a:solidFill>
                  <a:srgbClr val="000000"/>
                </a:solidFill>
                <a:latin typeface="Calibri"/>
                <a:ea typeface="Calibri"/>
                <a:cs typeface="Calibri"/>
                <a:sym typeface="Calibri"/>
              </a:rPr>
              <a:t>Later calls use React DOM Diffing algorithm for efficient updates.</a:t>
            </a:r>
            <a:endParaRPr sz="1400">
              <a:solidFill>
                <a:srgbClr val="000000"/>
              </a:solidFill>
              <a:latin typeface="Calibri"/>
              <a:ea typeface="Calibri"/>
              <a:cs typeface="Calibri"/>
              <a:sym typeface="Calibri"/>
            </a:endParaRPr>
          </a:p>
        </p:txBody>
      </p:sp>
      <p:pic>
        <p:nvPicPr>
          <p:cNvPr id="204" name="Google Shape;204;p38"/>
          <p:cNvPicPr preferRelativeResize="0"/>
          <p:nvPr/>
        </p:nvPicPr>
        <p:blipFill>
          <a:blip r:embed="rId3">
            <a:alphaModFix/>
          </a:blip>
          <a:stretch>
            <a:fillRect/>
          </a:stretch>
        </p:blipFill>
        <p:spPr>
          <a:xfrm>
            <a:off x="311700" y="1257550"/>
            <a:ext cx="7429500" cy="12573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39"/>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Working with JSX</a:t>
            </a:r>
            <a:endParaRPr/>
          </a:p>
        </p:txBody>
      </p:sp>
      <p:sp>
        <p:nvSpPr>
          <p:cNvPr id="210" name="Google Shape;210;p39"/>
          <p:cNvSpPr txBox="1">
            <a:spLocks noGrp="1"/>
          </p:cNvSpPr>
          <p:nvPr>
            <p:ph type="body" idx="1"/>
          </p:nvPr>
        </p:nvSpPr>
        <p:spPr>
          <a:xfrm>
            <a:off x="311700" y="2466825"/>
            <a:ext cx="8520600" cy="2102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300">
                <a:solidFill>
                  <a:srgbClr val="000000"/>
                </a:solidFill>
                <a:latin typeface="Calibri"/>
                <a:ea typeface="Calibri"/>
                <a:cs typeface="Calibri"/>
                <a:sym typeface="Calibri"/>
              </a:rPr>
              <a:t>React embraces the fact that rendering logic is inherently coupled with other UI logic</a:t>
            </a:r>
            <a:endParaRPr sz="1300">
              <a:solidFill>
                <a:srgbClr val="000000"/>
              </a:solidFill>
              <a:latin typeface="Calibri"/>
              <a:ea typeface="Calibri"/>
              <a:cs typeface="Calibri"/>
              <a:sym typeface="Calibri"/>
            </a:endParaRPr>
          </a:p>
          <a:p>
            <a:pPr marL="0" lvl="0" indent="0" algn="l" rtl="0">
              <a:spcBef>
                <a:spcPts val="1600"/>
              </a:spcBef>
              <a:spcAft>
                <a:spcPts val="0"/>
              </a:spcAft>
              <a:buNone/>
            </a:pPr>
            <a:r>
              <a:rPr lang="en" sz="1300">
                <a:solidFill>
                  <a:srgbClr val="000000"/>
                </a:solidFill>
                <a:latin typeface="Calibri"/>
                <a:ea typeface="Calibri"/>
                <a:cs typeface="Calibri"/>
                <a:sym typeface="Calibri"/>
              </a:rPr>
              <a:t>Templates are not segregated into different files</a:t>
            </a:r>
            <a:endParaRPr sz="1300">
              <a:solidFill>
                <a:srgbClr val="000000"/>
              </a:solidFill>
              <a:latin typeface="Calibri"/>
              <a:ea typeface="Calibri"/>
              <a:cs typeface="Calibri"/>
              <a:sym typeface="Calibri"/>
            </a:endParaRPr>
          </a:p>
          <a:p>
            <a:pPr marL="0" lvl="0" indent="0" algn="l" rtl="0">
              <a:spcBef>
                <a:spcPts val="1600"/>
              </a:spcBef>
              <a:spcAft>
                <a:spcPts val="0"/>
              </a:spcAft>
              <a:buNone/>
            </a:pPr>
            <a:r>
              <a:rPr lang="en" sz="1300">
                <a:solidFill>
                  <a:srgbClr val="000000"/>
                </a:solidFill>
                <a:latin typeface="Calibri"/>
                <a:ea typeface="Calibri"/>
                <a:cs typeface="Calibri"/>
                <a:sym typeface="Calibri"/>
              </a:rPr>
              <a:t>The syntax stated in neither String not HTML</a:t>
            </a:r>
            <a:endParaRPr sz="1300">
              <a:solidFill>
                <a:srgbClr val="000000"/>
              </a:solidFill>
              <a:latin typeface="Calibri"/>
              <a:ea typeface="Calibri"/>
              <a:cs typeface="Calibri"/>
              <a:sym typeface="Calibri"/>
            </a:endParaRPr>
          </a:p>
          <a:p>
            <a:pPr marL="0" lvl="0" indent="0" algn="l" rtl="0">
              <a:spcBef>
                <a:spcPts val="1600"/>
              </a:spcBef>
              <a:spcAft>
                <a:spcPts val="0"/>
              </a:spcAft>
              <a:buNone/>
            </a:pPr>
            <a:r>
              <a:rPr lang="en" sz="1300">
                <a:solidFill>
                  <a:srgbClr val="000000"/>
                </a:solidFill>
                <a:latin typeface="Calibri"/>
                <a:ea typeface="Calibri"/>
                <a:cs typeface="Calibri"/>
                <a:sym typeface="Calibri"/>
              </a:rPr>
              <a:t>It is called JSX, and it is a Syntax Extension to JavaScript.</a:t>
            </a:r>
            <a:endParaRPr sz="1300">
              <a:solidFill>
                <a:srgbClr val="000000"/>
              </a:solidFill>
              <a:latin typeface="Calibri"/>
              <a:ea typeface="Calibri"/>
              <a:cs typeface="Calibri"/>
              <a:sym typeface="Calibri"/>
            </a:endParaRPr>
          </a:p>
          <a:p>
            <a:pPr marL="0" lvl="0" indent="0" algn="l" rtl="0">
              <a:spcBef>
                <a:spcPts val="1600"/>
              </a:spcBef>
              <a:spcAft>
                <a:spcPts val="1600"/>
              </a:spcAft>
              <a:buNone/>
            </a:pPr>
            <a:r>
              <a:rPr lang="en" sz="1300">
                <a:solidFill>
                  <a:srgbClr val="000000"/>
                </a:solidFill>
                <a:latin typeface="Calibri"/>
                <a:ea typeface="Calibri"/>
                <a:cs typeface="Calibri"/>
                <a:sym typeface="Calibri"/>
              </a:rPr>
              <a:t>JSX may remind you of a template language, but it comes with the full power of JavaScript.</a:t>
            </a:r>
            <a:endParaRPr sz="1300">
              <a:solidFill>
                <a:srgbClr val="000000"/>
              </a:solidFill>
              <a:latin typeface="Calibri"/>
              <a:ea typeface="Calibri"/>
              <a:cs typeface="Calibri"/>
              <a:sym typeface="Calibri"/>
            </a:endParaRPr>
          </a:p>
        </p:txBody>
      </p:sp>
      <p:pic>
        <p:nvPicPr>
          <p:cNvPr id="211" name="Google Shape;211;p39"/>
          <p:cNvPicPr preferRelativeResize="0"/>
          <p:nvPr/>
        </p:nvPicPr>
        <p:blipFill>
          <a:blip r:embed="rId3">
            <a:alphaModFix/>
          </a:blip>
          <a:stretch>
            <a:fillRect/>
          </a:stretch>
        </p:blipFill>
        <p:spPr>
          <a:xfrm>
            <a:off x="399300" y="1328750"/>
            <a:ext cx="5286375" cy="6191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40"/>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Automatic Semicolon Insertion</a:t>
            </a:r>
            <a:endParaRPr/>
          </a:p>
        </p:txBody>
      </p:sp>
      <p:pic>
        <p:nvPicPr>
          <p:cNvPr id="217" name="Google Shape;217;p40"/>
          <p:cNvPicPr preferRelativeResize="0"/>
          <p:nvPr/>
        </p:nvPicPr>
        <p:blipFill>
          <a:blip r:embed="rId3">
            <a:alphaModFix/>
          </a:blip>
          <a:stretch>
            <a:fillRect/>
          </a:stretch>
        </p:blipFill>
        <p:spPr>
          <a:xfrm>
            <a:off x="605050" y="1447950"/>
            <a:ext cx="3247144" cy="21523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41"/>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JSX in Multi Line</a:t>
            </a:r>
            <a:endParaRPr/>
          </a:p>
        </p:txBody>
      </p:sp>
      <p:sp>
        <p:nvSpPr>
          <p:cNvPr id="223" name="Google Shape;223;p41"/>
          <p:cNvSpPr txBox="1">
            <a:spLocks noGrp="1"/>
          </p:cNvSpPr>
          <p:nvPr>
            <p:ph type="body" idx="1"/>
          </p:nvPr>
        </p:nvSpPr>
        <p:spPr>
          <a:xfrm>
            <a:off x="311700" y="3258925"/>
            <a:ext cx="8520600" cy="130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If the JSX Template Extends to multiple Lines it is enclosed within “Brackets”</a:t>
            </a:r>
            <a:endParaRPr/>
          </a:p>
          <a:p>
            <a:pPr marL="0" lvl="0" indent="0" algn="l" rtl="0">
              <a:spcBef>
                <a:spcPts val="1600"/>
              </a:spcBef>
              <a:spcAft>
                <a:spcPts val="1600"/>
              </a:spcAft>
              <a:buNone/>
            </a:pPr>
            <a:r>
              <a:rPr lang="en"/>
              <a:t>JavaScript has got Automatic Semicolon Insertion by default.</a:t>
            </a:r>
            <a:endParaRPr/>
          </a:p>
        </p:txBody>
      </p:sp>
      <p:pic>
        <p:nvPicPr>
          <p:cNvPr id="224" name="Google Shape;224;p41"/>
          <p:cNvPicPr preferRelativeResize="0"/>
          <p:nvPr/>
        </p:nvPicPr>
        <p:blipFill>
          <a:blip r:embed="rId3">
            <a:alphaModFix/>
          </a:blip>
          <a:stretch>
            <a:fillRect/>
          </a:stretch>
        </p:blipFill>
        <p:spPr>
          <a:xfrm>
            <a:off x="311688" y="1437738"/>
            <a:ext cx="7248525" cy="16668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42"/>
          <p:cNvSpPr txBox="1">
            <a:spLocks noGrp="1"/>
          </p:cNvSpPr>
          <p:nvPr>
            <p:ph type="title"/>
          </p:nvPr>
        </p:nvSpPr>
        <p:spPr>
          <a:xfrm>
            <a:off x="311700" y="419725"/>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Stateless Components		</a:t>
            </a:r>
            <a:endParaRPr/>
          </a:p>
        </p:txBody>
      </p:sp>
      <p:sp>
        <p:nvSpPr>
          <p:cNvPr id="230" name="Google Shape;230;p42"/>
          <p:cNvSpPr txBox="1">
            <a:spLocks noGrp="1"/>
          </p:cNvSpPr>
          <p:nvPr>
            <p:ph type="body" idx="1"/>
          </p:nvPr>
        </p:nvSpPr>
        <p:spPr>
          <a:xfrm>
            <a:off x="311700" y="1612075"/>
            <a:ext cx="8520600" cy="2966400"/>
          </a:xfrm>
          <a:prstGeom prst="rect">
            <a:avLst/>
          </a:prstGeom>
        </p:spPr>
        <p:txBody>
          <a:bodyPr spcFirstLastPara="1" wrap="square" lIns="91425" tIns="91425" rIns="91425" bIns="91425" anchor="t" anchorCtr="0">
            <a:noAutofit/>
          </a:bodyPr>
          <a:lstStyle/>
          <a:p>
            <a:pPr marL="457200" lvl="0" indent="-317500" algn="l" rtl="0">
              <a:lnSpc>
                <a:spcPct val="180000"/>
              </a:lnSpc>
              <a:spcBef>
                <a:spcPts val="0"/>
              </a:spcBef>
              <a:spcAft>
                <a:spcPts val="0"/>
              </a:spcAft>
              <a:buSzPts val="1400"/>
              <a:buFont typeface="Calibri"/>
              <a:buChar char="●"/>
            </a:pPr>
            <a:r>
              <a:rPr lang="en" sz="1400">
                <a:latin typeface="Calibri"/>
                <a:ea typeface="Calibri"/>
                <a:cs typeface="Calibri"/>
                <a:sym typeface="Calibri"/>
              </a:rPr>
              <a:t>Components created using “functions” are stateless</a:t>
            </a:r>
            <a:endParaRPr sz="1400">
              <a:latin typeface="Calibri"/>
              <a:ea typeface="Calibri"/>
              <a:cs typeface="Calibri"/>
              <a:sym typeface="Calibri"/>
            </a:endParaRPr>
          </a:p>
          <a:p>
            <a:pPr marL="457200" lvl="0" indent="-317500" algn="l" rtl="0">
              <a:lnSpc>
                <a:spcPct val="180000"/>
              </a:lnSpc>
              <a:spcBef>
                <a:spcPts val="0"/>
              </a:spcBef>
              <a:spcAft>
                <a:spcPts val="0"/>
              </a:spcAft>
              <a:buSzPts val="1400"/>
              <a:buFont typeface="Calibri"/>
              <a:buChar char="●"/>
            </a:pPr>
            <a:r>
              <a:rPr lang="en" sz="1400">
                <a:latin typeface="Calibri"/>
                <a:ea typeface="Calibri"/>
                <a:cs typeface="Calibri"/>
                <a:sym typeface="Calibri"/>
              </a:rPr>
              <a:t>These components extracts the state from the parent Elements</a:t>
            </a:r>
            <a:endParaRPr sz="1400">
              <a:latin typeface="Calibri"/>
              <a:ea typeface="Calibri"/>
              <a:cs typeface="Calibri"/>
              <a:sym typeface="Calibri"/>
            </a:endParaRPr>
          </a:p>
          <a:p>
            <a:pPr marL="457200" lvl="0" indent="-317500" algn="l" rtl="0">
              <a:lnSpc>
                <a:spcPct val="180000"/>
              </a:lnSpc>
              <a:spcBef>
                <a:spcPts val="0"/>
              </a:spcBef>
              <a:spcAft>
                <a:spcPts val="0"/>
              </a:spcAft>
              <a:buSzPts val="1400"/>
              <a:buFont typeface="Calibri"/>
              <a:buChar char="●"/>
            </a:pPr>
            <a:r>
              <a:rPr lang="en" sz="1400">
                <a:latin typeface="Calibri"/>
                <a:ea typeface="Calibri"/>
                <a:cs typeface="Calibri"/>
                <a:sym typeface="Calibri"/>
              </a:rPr>
              <a:t>The parent Component passes data to the Child Component</a:t>
            </a:r>
            <a:endParaRPr sz="1400">
              <a:latin typeface="Calibri"/>
              <a:ea typeface="Calibri"/>
              <a:cs typeface="Calibri"/>
              <a:sym typeface="Calibri"/>
            </a:endParaRPr>
          </a:p>
          <a:p>
            <a:pPr marL="457200" lvl="0" indent="-317500" algn="l" rtl="0">
              <a:lnSpc>
                <a:spcPct val="180000"/>
              </a:lnSpc>
              <a:spcBef>
                <a:spcPts val="0"/>
              </a:spcBef>
              <a:spcAft>
                <a:spcPts val="0"/>
              </a:spcAft>
              <a:buSzPts val="1400"/>
              <a:buFont typeface="Calibri"/>
              <a:buChar char="●"/>
            </a:pPr>
            <a:r>
              <a:rPr lang="en" sz="1400">
                <a:latin typeface="Calibri"/>
                <a:ea typeface="Calibri"/>
                <a:cs typeface="Calibri"/>
                <a:sym typeface="Calibri"/>
              </a:rPr>
              <a:t>The Child component can access the Parent Component data using “props”</a:t>
            </a:r>
            <a:endParaRPr sz="1400">
              <a:latin typeface="Calibri"/>
              <a:ea typeface="Calibri"/>
              <a:cs typeface="Calibri"/>
              <a:sym typeface="Calibri"/>
            </a:endParaRPr>
          </a:p>
          <a:p>
            <a:pPr marL="457200" lvl="0" indent="-317500" algn="l" rtl="0">
              <a:lnSpc>
                <a:spcPct val="180000"/>
              </a:lnSpc>
              <a:spcBef>
                <a:spcPts val="0"/>
              </a:spcBef>
              <a:spcAft>
                <a:spcPts val="0"/>
              </a:spcAft>
              <a:buSzPts val="1400"/>
              <a:buFont typeface="Calibri"/>
              <a:buChar char="●"/>
            </a:pPr>
            <a:r>
              <a:rPr lang="en" sz="1400">
                <a:latin typeface="Calibri"/>
                <a:ea typeface="Calibri"/>
                <a:cs typeface="Calibri"/>
                <a:sym typeface="Calibri"/>
              </a:rPr>
              <a:t>“Props” are read only properties.</a:t>
            </a:r>
            <a:endParaRPr sz="1400">
              <a:latin typeface="Calibri"/>
              <a:ea typeface="Calibri"/>
              <a:cs typeface="Calibri"/>
              <a:sym typeface="Calibri"/>
            </a:endParaRPr>
          </a:p>
          <a:p>
            <a:pPr marL="457200" lvl="0" indent="-317500" algn="l" rtl="0">
              <a:lnSpc>
                <a:spcPct val="180000"/>
              </a:lnSpc>
              <a:spcBef>
                <a:spcPts val="0"/>
              </a:spcBef>
              <a:spcAft>
                <a:spcPts val="0"/>
              </a:spcAft>
              <a:buSzPts val="1400"/>
              <a:buFont typeface="Calibri"/>
              <a:buChar char="●"/>
            </a:pPr>
            <a:r>
              <a:rPr lang="en" sz="1400">
                <a:latin typeface="Calibri"/>
                <a:ea typeface="Calibri"/>
                <a:cs typeface="Calibri"/>
                <a:sym typeface="Calibri"/>
              </a:rPr>
              <a:t>Any attempt to update them will lead to an Error Condition</a:t>
            </a:r>
            <a:endParaRPr sz="1400">
              <a:latin typeface="Calibri"/>
              <a:ea typeface="Calibri"/>
              <a:cs typeface="Calibri"/>
              <a:sym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pic>
        <p:nvPicPr>
          <p:cNvPr id="235" name="Google Shape;235;p43"/>
          <p:cNvPicPr preferRelativeResize="0"/>
          <p:nvPr/>
        </p:nvPicPr>
        <p:blipFill>
          <a:blip r:embed="rId3">
            <a:alphaModFix/>
          </a:blip>
          <a:stretch>
            <a:fillRect/>
          </a:stretch>
        </p:blipFill>
        <p:spPr>
          <a:xfrm>
            <a:off x="739875" y="1171500"/>
            <a:ext cx="7534275" cy="23336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26"/>
          <p:cNvSpPr txBox="1">
            <a:spLocks noGrp="1"/>
          </p:cNvSpPr>
          <p:nvPr>
            <p:ph type="title"/>
          </p:nvPr>
        </p:nvSpPr>
        <p:spPr>
          <a:xfrm>
            <a:off x="962300" y="1965475"/>
            <a:ext cx="7869900" cy="958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JavaScript Single Threaded Architecture</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44"/>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Separation of Concerns in React</a:t>
            </a:r>
            <a:endParaRPr/>
          </a:p>
        </p:txBody>
      </p:sp>
      <p:sp>
        <p:nvSpPr>
          <p:cNvPr id="241" name="Google Shape;241;p44"/>
          <p:cNvSpPr txBox="1">
            <a:spLocks noGrp="1"/>
          </p:cNvSpPr>
          <p:nvPr>
            <p:ph type="body" idx="1"/>
          </p:nvPr>
        </p:nvSpPr>
        <p:spPr>
          <a:xfrm>
            <a:off x="311700" y="1223150"/>
            <a:ext cx="8520600" cy="970800"/>
          </a:xfrm>
          <a:prstGeom prst="rect">
            <a:avLst/>
          </a:prstGeom>
        </p:spPr>
        <p:txBody>
          <a:bodyPr spcFirstLastPara="1" wrap="square" lIns="91425" tIns="91425" rIns="91425" bIns="91425" anchor="t" anchorCtr="0">
            <a:noAutofit/>
          </a:bodyPr>
          <a:lstStyle/>
          <a:p>
            <a:pPr marL="457200" lvl="0" indent="-311150" algn="l" rtl="0">
              <a:lnSpc>
                <a:spcPct val="150000"/>
              </a:lnSpc>
              <a:spcBef>
                <a:spcPts val="0"/>
              </a:spcBef>
              <a:spcAft>
                <a:spcPts val="0"/>
              </a:spcAft>
              <a:buClr>
                <a:srgbClr val="000000"/>
              </a:buClr>
              <a:buSzPts val="1300"/>
              <a:buChar char="●"/>
            </a:pPr>
            <a:r>
              <a:rPr lang="en" sz="1300">
                <a:solidFill>
                  <a:srgbClr val="000000"/>
                </a:solidFill>
              </a:rPr>
              <a:t>Instead of artificially separating technologies by putting markup and logic in separate files</a:t>
            </a:r>
            <a:endParaRPr sz="1300">
              <a:solidFill>
                <a:srgbClr val="000000"/>
              </a:solidFill>
            </a:endParaRPr>
          </a:p>
          <a:p>
            <a:pPr marL="457200" lvl="0" indent="-311150" algn="l" rtl="0">
              <a:lnSpc>
                <a:spcPct val="150000"/>
              </a:lnSpc>
              <a:spcBef>
                <a:spcPts val="0"/>
              </a:spcBef>
              <a:spcAft>
                <a:spcPts val="0"/>
              </a:spcAft>
              <a:buClr>
                <a:srgbClr val="000000"/>
              </a:buClr>
              <a:buSzPts val="1300"/>
              <a:buChar char="●"/>
            </a:pPr>
            <a:r>
              <a:rPr lang="en" sz="1300">
                <a:solidFill>
                  <a:srgbClr val="000000"/>
                </a:solidFill>
              </a:rPr>
              <a:t>React separates concerns with loosely coupled units called “components” that contain both	</a:t>
            </a:r>
            <a:endParaRPr sz="1300">
              <a:solidFill>
                <a:srgbClr val="000000"/>
              </a:solidFill>
            </a:endParaRPr>
          </a:p>
          <a:p>
            <a:pPr marL="0" lvl="0" indent="0" algn="l" rtl="0">
              <a:lnSpc>
                <a:spcPct val="150000"/>
              </a:lnSpc>
              <a:spcBef>
                <a:spcPts val="1600"/>
              </a:spcBef>
              <a:spcAft>
                <a:spcPts val="0"/>
              </a:spcAft>
              <a:buNone/>
            </a:pPr>
            <a:endParaRPr sz="1300">
              <a:solidFill>
                <a:srgbClr val="000000"/>
              </a:solidFill>
            </a:endParaRPr>
          </a:p>
          <a:p>
            <a:pPr marL="0" lvl="0" indent="0" algn="l" rtl="0">
              <a:lnSpc>
                <a:spcPct val="150000"/>
              </a:lnSpc>
              <a:spcBef>
                <a:spcPts val="1600"/>
              </a:spcBef>
              <a:spcAft>
                <a:spcPts val="1600"/>
              </a:spcAft>
              <a:buNone/>
            </a:pPr>
            <a:endParaRPr sz="1300">
              <a:solidFill>
                <a:srgbClr val="000000"/>
              </a:solidFill>
            </a:endParaRPr>
          </a:p>
        </p:txBody>
      </p:sp>
      <p:pic>
        <p:nvPicPr>
          <p:cNvPr id="242" name="Google Shape;242;p44"/>
          <p:cNvPicPr preferRelativeResize="0"/>
          <p:nvPr/>
        </p:nvPicPr>
        <p:blipFill>
          <a:blip r:embed="rId3">
            <a:alphaModFix/>
          </a:blip>
          <a:stretch>
            <a:fillRect/>
          </a:stretch>
        </p:blipFill>
        <p:spPr>
          <a:xfrm>
            <a:off x="430150" y="2099300"/>
            <a:ext cx="6939372" cy="26449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45"/>
          <p:cNvSpPr txBox="1">
            <a:spLocks noGrp="1"/>
          </p:cNvSpPr>
          <p:nvPr>
            <p:ph type="title"/>
          </p:nvPr>
        </p:nvSpPr>
        <p:spPr>
          <a:xfrm>
            <a:off x="311700" y="264925"/>
            <a:ext cx="8520600" cy="55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Adding Styles to Elements</a:t>
            </a:r>
            <a:endParaRPr/>
          </a:p>
        </p:txBody>
      </p:sp>
      <p:pic>
        <p:nvPicPr>
          <p:cNvPr id="248" name="Google Shape;248;p45"/>
          <p:cNvPicPr preferRelativeResize="0"/>
          <p:nvPr/>
        </p:nvPicPr>
        <p:blipFill>
          <a:blip r:embed="rId3">
            <a:alphaModFix/>
          </a:blip>
          <a:stretch>
            <a:fillRect/>
          </a:stretch>
        </p:blipFill>
        <p:spPr>
          <a:xfrm>
            <a:off x="419875" y="1170200"/>
            <a:ext cx="4075550" cy="3459749"/>
          </a:xfrm>
          <a:prstGeom prst="rect">
            <a:avLst/>
          </a:prstGeom>
          <a:noFill/>
          <a:ln>
            <a:noFill/>
          </a:ln>
        </p:spPr>
      </p:pic>
      <p:sp>
        <p:nvSpPr>
          <p:cNvPr id="249" name="Google Shape;249;p45"/>
          <p:cNvSpPr txBox="1"/>
          <p:nvPr/>
        </p:nvSpPr>
        <p:spPr>
          <a:xfrm>
            <a:off x="4861525" y="1184275"/>
            <a:ext cx="4075500" cy="246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46"/>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Adding Inline Css to the Element</a:t>
            </a:r>
            <a:endParaRPr/>
          </a:p>
        </p:txBody>
      </p:sp>
      <p:sp>
        <p:nvSpPr>
          <p:cNvPr id="255" name="Google Shape;255;p46"/>
          <p:cNvSpPr txBox="1">
            <a:spLocks noGrp="1"/>
          </p:cNvSpPr>
          <p:nvPr>
            <p:ph type="body" idx="1"/>
          </p:nvPr>
        </p:nvSpPr>
        <p:spPr>
          <a:xfrm>
            <a:off x="311700" y="2993300"/>
            <a:ext cx="8520600" cy="15753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In order to add style to the element, it is enclosed within “{{styling}}”</a:t>
            </a:r>
            <a:endParaRPr/>
          </a:p>
        </p:txBody>
      </p:sp>
      <p:pic>
        <p:nvPicPr>
          <p:cNvPr id="256" name="Google Shape;256;p46"/>
          <p:cNvPicPr preferRelativeResize="0"/>
          <p:nvPr/>
        </p:nvPicPr>
        <p:blipFill>
          <a:blip r:embed="rId3">
            <a:alphaModFix/>
          </a:blip>
          <a:stretch>
            <a:fillRect/>
          </a:stretch>
        </p:blipFill>
        <p:spPr>
          <a:xfrm>
            <a:off x="420425" y="1624925"/>
            <a:ext cx="5007321" cy="9076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47"/>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Working without JSX </a:t>
            </a:r>
            <a:endParaRPr/>
          </a:p>
        </p:txBody>
      </p:sp>
      <p:pic>
        <p:nvPicPr>
          <p:cNvPr id="262" name="Google Shape;262;p47"/>
          <p:cNvPicPr preferRelativeResize="0"/>
          <p:nvPr/>
        </p:nvPicPr>
        <p:blipFill>
          <a:blip r:embed="rId3">
            <a:alphaModFix/>
          </a:blip>
          <a:stretch>
            <a:fillRect/>
          </a:stretch>
        </p:blipFill>
        <p:spPr>
          <a:xfrm>
            <a:off x="681038" y="1159925"/>
            <a:ext cx="7781925" cy="1828800"/>
          </a:xfrm>
          <a:prstGeom prst="rect">
            <a:avLst/>
          </a:prstGeom>
          <a:noFill/>
          <a:ln>
            <a:noFill/>
          </a:ln>
        </p:spPr>
      </p:pic>
      <p:pic>
        <p:nvPicPr>
          <p:cNvPr id="263" name="Google Shape;263;p47"/>
          <p:cNvPicPr preferRelativeResize="0"/>
          <p:nvPr/>
        </p:nvPicPr>
        <p:blipFill>
          <a:blip r:embed="rId4">
            <a:alphaModFix/>
          </a:blip>
          <a:stretch>
            <a:fillRect/>
          </a:stretch>
        </p:blipFill>
        <p:spPr>
          <a:xfrm>
            <a:off x="681050" y="3346850"/>
            <a:ext cx="5419725" cy="12763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48"/>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JSX to JavaScript Compilation	</a:t>
            </a:r>
            <a:endParaRPr/>
          </a:p>
        </p:txBody>
      </p:sp>
      <p:pic>
        <p:nvPicPr>
          <p:cNvPr id="269" name="Google Shape;269;p48"/>
          <p:cNvPicPr preferRelativeResize="0"/>
          <p:nvPr/>
        </p:nvPicPr>
        <p:blipFill>
          <a:blip r:embed="rId3">
            <a:alphaModFix/>
          </a:blip>
          <a:stretch>
            <a:fillRect/>
          </a:stretch>
        </p:blipFill>
        <p:spPr>
          <a:xfrm>
            <a:off x="152400" y="1170200"/>
            <a:ext cx="8839201" cy="2954014"/>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p49"/>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JSX to HTML </a:t>
            </a:r>
            <a:endParaRPr/>
          </a:p>
        </p:txBody>
      </p:sp>
      <p:pic>
        <p:nvPicPr>
          <p:cNvPr id="275" name="Google Shape;275;p49"/>
          <p:cNvPicPr preferRelativeResize="0"/>
          <p:nvPr/>
        </p:nvPicPr>
        <p:blipFill>
          <a:blip r:embed="rId3">
            <a:alphaModFix/>
          </a:blip>
          <a:stretch>
            <a:fillRect/>
          </a:stretch>
        </p:blipFill>
        <p:spPr>
          <a:xfrm>
            <a:off x="479750" y="1170200"/>
            <a:ext cx="5276850" cy="1390650"/>
          </a:xfrm>
          <a:prstGeom prst="rect">
            <a:avLst/>
          </a:prstGeom>
          <a:noFill/>
          <a:ln>
            <a:noFill/>
          </a:ln>
        </p:spPr>
      </p:pic>
      <p:pic>
        <p:nvPicPr>
          <p:cNvPr id="276" name="Google Shape;276;p49"/>
          <p:cNvPicPr preferRelativeResize="0"/>
          <p:nvPr/>
        </p:nvPicPr>
        <p:blipFill>
          <a:blip r:embed="rId4">
            <a:alphaModFix/>
          </a:blip>
          <a:stretch>
            <a:fillRect/>
          </a:stretch>
        </p:blipFill>
        <p:spPr>
          <a:xfrm>
            <a:off x="479750" y="2713250"/>
            <a:ext cx="6191250" cy="18288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50"/>
          <p:cNvSpPr txBox="1">
            <a:spLocks noGrp="1"/>
          </p:cNvSpPr>
          <p:nvPr>
            <p:ph type="title"/>
          </p:nvPr>
        </p:nvSpPr>
        <p:spPr>
          <a:xfrm>
            <a:off x="311700" y="146300"/>
            <a:ext cx="8520600" cy="63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Updating Rendered Element</a:t>
            </a:r>
            <a:endParaRPr/>
          </a:p>
        </p:txBody>
      </p:sp>
      <p:sp>
        <p:nvSpPr>
          <p:cNvPr id="282" name="Google Shape;282;p50"/>
          <p:cNvSpPr txBox="1">
            <a:spLocks noGrp="1"/>
          </p:cNvSpPr>
          <p:nvPr>
            <p:ph type="body" idx="1"/>
          </p:nvPr>
        </p:nvSpPr>
        <p:spPr>
          <a:xfrm>
            <a:off x="311700" y="3186925"/>
            <a:ext cx="8520600" cy="1382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000000"/>
                </a:solidFill>
              </a:rPr>
              <a:t>When a component need to be updated:</a:t>
            </a:r>
            <a:endParaRPr sz="1000">
              <a:solidFill>
                <a:srgbClr val="000000"/>
              </a:solidFill>
            </a:endParaRPr>
          </a:p>
          <a:p>
            <a:pPr marL="457200" lvl="0" indent="-292100" algn="l" rtl="0">
              <a:spcBef>
                <a:spcPts val="1600"/>
              </a:spcBef>
              <a:spcAft>
                <a:spcPts val="0"/>
              </a:spcAft>
              <a:buClr>
                <a:srgbClr val="000000"/>
              </a:buClr>
              <a:buSzPts val="1000"/>
              <a:buChar char="●"/>
            </a:pPr>
            <a:r>
              <a:rPr lang="en" sz="1000">
                <a:solidFill>
                  <a:srgbClr val="000000"/>
                </a:solidFill>
              </a:rPr>
              <a:t>DOM difference is evaluated</a:t>
            </a:r>
            <a:endParaRPr sz="1000">
              <a:solidFill>
                <a:srgbClr val="000000"/>
              </a:solidFill>
            </a:endParaRPr>
          </a:p>
          <a:p>
            <a:pPr marL="457200" lvl="0" indent="-292100" algn="l" rtl="0">
              <a:spcBef>
                <a:spcPts val="0"/>
              </a:spcBef>
              <a:spcAft>
                <a:spcPts val="0"/>
              </a:spcAft>
              <a:buClr>
                <a:srgbClr val="000000"/>
              </a:buClr>
              <a:buSzPts val="1000"/>
              <a:buChar char="●"/>
            </a:pPr>
            <a:r>
              <a:rPr lang="en" sz="1000">
                <a:solidFill>
                  <a:srgbClr val="000000"/>
                </a:solidFill>
              </a:rPr>
              <a:t>Once the difference is calculated, the changes are batched.</a:t>
            </a:r>
            <a:endParaRPr sz="1000">
              <a:solidFill>
                <a:srgbClr val="000000"/>
              </a:solidFill>
            </a:endParaRPr>
          </a:p>
          <a:p>
            <a:pPr marL="457200" lvl="0" indent="-292100" algn="l" rtl="0">
              <a:spcBef>
                <a:spcPts val="0"/>
              </a:spcBef>
              <a:spcAft>
                <a:spcPts val="0"/>
              </a:spcAft>
              <a:buClr>
                <a:srgbClr val="000000"/>
              </a:buClr>
              <a:buSzPts val="1000"/>
              <a:buChar char="●"/>
            </a:pPr>
            <a:r>
              <a:rPr lang="en" sz="1000">
                <a:solidFill>
                  <a:srgbClr val="000000"/>
                </a:solidFill>
              </a:rPr>
              <a:t>All the batched changes are updated at once.</a:t>
            </a:r>
            <a:endParaRPr sz="1000">
              <a:solidFill>
                <a:srgbClr val="000000"/>
              </a:solidFill>
            </a:endParaRPr>
          </a:p>
        </p:txBody>
      </p:sp>
      <p:pic>
        <p:nvPicPr>
          <p:cNvPr id="283" name="Google Shape;283;p50"/>
          <p:cNvPicPr preferRelativeResize="0"/>
          <p:nvPr/>
        </p:nvPicPr>
        <p:blipFill>
          <a:blip r:embed="rId3">
            <a:alphaModFix/>
          </a:blip>
          <a:stretch>
            <a:fillRect/>
          </a:stretch>
        </p:blipFill>
        <p:spPr>
          <a:xfrm>
            <a:off x="311700" y="913175"/>
            <a:ext cx="4770101" cy="18643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p51"/>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Child Components within Parent</a:t>
            </a:r>
            <a:endParaRPr/>
          </a:p>
        </p:txBody>
      </p:sp>
      <p:sp>
        <p:nvSpPr>
          <p:cNvPr id="289" name="Google Shape;289;p51"/>
          <p:cNvSpPr txBox="1">
            <a:spLocks noGrp="1"/>
          </p:cNvSpPr>
          <p:nvPr>
            <p:ph type="body" idx="1"/>
          </p:nvPr>
        </p:nvSpPr>
        <p:spPr>
          <a:xfrm>
            <a:off x="311700" y="3804125"/>
            <a:ext cx="8520600" cy="764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Enhance the reusability of the component.</a:t>
            </a:r>
            <a:endParaRPr/>
          </a:p>
        </p:txBody>
      </p:sp>
      <p:pic>
        <p:nvPicPr>
          <p:cNvPr id="290" name="Google Shape;290;p51"/>
          <p:cNvPicPr preferRelativeResize="0"/>
          <p:nvPr/>
        </p:nvPicPr>
        <p:blipFill>
          <a:blip r:embed="rId3">
            <a:alphaModFix/>
          </a:blip>
          <a:stretch>
            <a:fillRect/>
          </a:stretch>
        </p:blipFill>
        <p:spPr>
          <a:xfrm>
            <a:off x="450725" y="1221625"/>
            <a:ext cx="5943600" cy="952500"/>
          </a:xfrm>
          <a:prstGeom prst="rect">
            <a:avLst/>
          </a:prstGeom>
          <a:noFill/>
          <a:ln>
            <a:noFill/>
          </a:ln>
        </p:spPr>
      </p:pic>
      <p:pic>
        <p:nvPicPr>
          <p:cNvPr id="291" name="Google Shape;291;p51"/>
          <p:cNvPicPr preferRelativeResize="0"/>
          <p:nvPr/>
        </p:nvPicPr>
        <p:blipFill>
          <a:blip r:embed="rId4">
            <a:alphaModFix/>
          </a:blip>
          <a:stretch>
            <a:fillRect/>
          </a:stretch>
        </p:blipFill>
        <p:spPr>
          <a:xfrm>
            <a:off x="450725" y="2377950"/>
            <a:ext cx="6189967" cy="13252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p52"/>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Passing props to Component</a:t>
            </a:r>
            <a:endParaRPr/>
          </a:p>
        </p:txBody>
      </p:sp>
      <p:sp>
        <p:nvSpPr>
          <p:cNvPr id="297" name="Google Shape;297;p52"/>
          <p:cNvSpPr txBox="1">
            <a:spLocks noGrp="1"/>
          </p:cNvSpPr>
          <p:nvPr>
            <p:ph type="body" idx="1"/>
          </p:nvPr>
        </p:nvSpPr>
        <p:spPr>
          <a:xfrm>
            <a:off x="311700" y="3625975"/>
            <a:ext cx="8520600" cy="942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“Name” variable will be passed to the “props” argument</a:t>
            </a:r>
            <a:endParaRPr/>
          </a:p>
          <a:p>
            <a:pPr marL="0" lvl="0" indent="0" algn="l" rtl="0">
              <a:spcBef>
                <a:spcPts val="1600"/>
              </a:spcBef>
              <a:spcAft>
                <a:spcPts val="1600"/>
              </a:spcAft>
              <a:buNone/>
            </a:pPr>
            <a:endParaRPr/>
          </a:p>
        </p:txBody>
      </p:sp>
      <p:pic>
        <p:nvPicPr>
          <p:cNvPr id="298" name="Google Shape;298;p52"/>
          <p:cNvPicPr preferRelativeResize="0"/>
          <p:nvPr/>
        </p:nvPicPr>
        <p:blipFill>
          <a:blip r:embed="rId3">
            <a:alphaModFix/>
          </a:blip>
          <a:stretch>
            <a:fillRect/>
          </a:stretch>
        </p:blipFill>
        <p:spPr>
          <a:xfrm>
            <a:off x="311700" y="1239400"/>
            <a:ext cx="6048375" cy="17430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pic>
        <p:nvPicPr>
          <p:cNvPr id="303" name="Google Shape;303;p53"/>
          <p:cNvPicPr preferRelativeResize="0"/>
          <p:nvPr/>
        </p:nvPicPr>
        <p:blipFill>
          <a:blip r:embed="rId3">
            <a:alphaModFix/>
          </a:blip>
          <a:stretch>
            <a:fillRect/>
          </a:stretch>
        </p:blipFill>
        <p:spPr>
          <a:xfrm>
            <a:off x="344225" y="1051625"/>
            <a:ext cx="8048625" cy="23717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27"/>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000000"/>
                </a:solidFill>
                <a:uFill>
                  <a:noFill/>
                </a:uFill>
                <a:hlinkClick r:id="rId3"/>
              </a:rPr>
              <a:t>Single Threaded Architecture</a:t>
            </a:r>
            <a:endParaRPr>
              <a:solidFill>
                <a:srgbClr val="000000"/>
              </a:solidFill>
            </a:endParaRPr>
          </a:p>
        </p:txBody>
      </p:sp>
      <p:sp>
        <p:nvSpPr>
          <p:cNvPr id="141" name="Google Shape;141;p27"/>
          <p:cNvSpPr txBox="1"/>
          <p:nvPr/>
        </p:nvSpPr>
        <p:spPr>
          <a:xfrm>
            <a:off x="483500" y="1201525"/>
            <a:ext cx="7591800" cy="3435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Javascript is Single Threaded Execution Model</a:t>
            </a:r>
            <a:endParaRPr/>
          </a:p>
          <a:p>
            <a:pPr marL="0" lvl="0" indent="0" algn="l" rtl="0">
              <a:spcBef>
                <a:spcPts val="0"/>
              </a:spcBef>
              <a:spcAft>
                <a:spcPts val="0"/>
              </a:spcAft>
              <a:buNone/>
            </a:pPr>
            <a:endParaRPr/>
          </a:p>
          <a:p>
            <a:pPr marL="0" lvl="0" indent="0" algn="l" rtl="0">
              <a:spcBef>
                <a:spcPts val="0"/>
              </a:spcBef>
              <a:spcAft>
                <a:spcPts val="0"/>
              </a:spcAft>
              <a:buNone/>
            </a:pPr>
            <a:r>
              <a:rPr lang="en"/>
              <a:t>The Main Thread can Only Execute a Single Function at a Time</a:t>
            </a:r>
            <a:endParaRPr/>
          </a:p>
          <a:p>
            <a:pPr marL="0" lvl="0" indent="0" algn="l" rtl="0">
              <a:spcBef>
                <a:spcPts val="0"/>
              </a:spcBef>
              <a:spcAft>
                <a:spcPts val="0"/>
              </a:spcAft>
              <a:buNone/>
            </a:pPr>
            <a:endParaRPr/>
          </a:p>
          <a:p>
            <a:pPr marL="0" lvl="0" indent="0" algn="l" rtl="0">
              <a:spcBef>
                <a:spcPts val="0"/>
              </a:spcBef>
              <a:spcAft>
                <a:spcPts val="0"/>
              </a:spcAft>
              <a:buNone/>
            </a:pPr>
            <a:r>
              <a:rPr lang="en"/>
              <a:t>Execution, in case of Asynchronous Functions like “setTimeout”:</a:t>
            </a:r>
            <a:endParaRPr/>
          </a:p>
          <a:p>
            <a:pPr marL="0" lvl="0" indent="0" algn="l" rtl="0">
              <a:spcBef>
                <a:spcPts val="0"/>
              </a:spcBef>
              <a:spcAft>
                <a:spcPts val="0"/>
              </a:spcAft>
              <a:buNone/>
            </a:pPr>
            <a:endParaRPr/>
          </a:p>
          <a:p>
            <a:pPr marL="457200" lvl="0" indent="-317500" algn="l" rtl="0">
              <a:spcBef>
                <a:spcPts val="0"/>
              </a:spcBef>
              <a:spcAft>
                <a:spcPts val="0"/>
              </a:spcAft>
              <a:buSzPts val="1400"/>
              <a:buChar char="●"/>
            </a:pPr>
            <a:r>
              <a:rPr lang="en"/>
              <a:t>As soon as asynchronous request is received, it goes to Web APIs</a:t>
            </a:r>
            <a:endParaRPr/>
          </a:p>
          <a:p>
            <a:pPr marL="457200" lvl="0" indent="0" algn="l" rtl="0">
              <a:spcBef>
                <a:spcPts val="0"/>
              </a:spcBef>
              <a:spcAft>
                <a:spcPts val="0"/>
              </a:spcAft>
              <a:buNone/>
            </a:pPr>
            <a:endParaRPr/>
          </a:p>
          <a:p>
            <a:pPr marL="457200" lvl="0" indent="-317500" algn="l" rtl="0">
              <a:spcBef>
                <a:spcPts val="0"/>
              </a:spcBef>
              <a:spcAft>
                <a:spcPts val="0"/>
              </a:spcAft>
              <a:buSzPts val="1400"/>
              <a:buChar char="●"/>
            </a:pPr>
            <a:r>
              <a:rPr lang="en"/>
              <a:t>Web APIs process the request for timeout</a:t>
            </a:r>
            <a:endParaRPr/>
          </a:p>
          <a:p>
            <a:pPr marL="457200" lvl="0" indent="0" algn="l" rtl="0">
              <a:spcBef>
                <a:spcPts val="0"/>
              </a:spcBef>
              <a:spcAft>
                <a:spcPts val="0"/>
              </a:spcAft>
              <a:buNone/>
            </a:pPr>
            <a:endParaRPr/>
          </a:p>
          <a:p>
            <a:pPr marL="457200" lvl="0" indent="-317500" algn="l" rtl="0">
              <a:spcBef>
                <a:spcPts val="0"/>
              </a:spcBef>
              <a:spcAft>
                <a:spcPts val="0"/>
              </a:spcAft>
              <a:buSzPts val="1400"/>
              <a:buChar char="●"/>
            </a:pPr>
            <a:r>
              <a:rPr lang="en"/>
              <a:t>Once the timeout is complete, callback waits in the Callback Queue for Execution</a:t>
            </a:r>
            <a:endParaRPr/>
          </a:p>
          <a:p>
            <a:pPr marL="457200" lvl="0" indent="0" algn="l" rtl="0">
              <a:spcBef>
                <a:spcPts val="0"/>
              </a:spcBef>
              <a:spcAft>
                <a:spcPts val="0"/>
              </a:spcAft>
              <a:buNone/>
            </a:pPr>
            <a:endParaRPr/>
          </a:p>
          <a:p>
            <a:pPr marL="457200" lvl="0" indent="-317500" algn="l" rtl="0">
              <a:spcBef>
                <a:spcPts val="0"/>
              </a:spcBef>
              <a:spcAft>
                <a:spcPts val="0"/>
              </a:spcAft>
              <a:buSzPts val="1400"/>
              <a:buChar char="●"/>
            </a:pPr>
            <a:r>
              <a:rPr lang="en"/>
              <a:t>Once the main execution thread is available, it start processing callbacks</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p54"/>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“Props” cannot be Modified</a:t>
            </a:r>
            <a:endParaRPr/>
          </a:p>
        </p:txBody>
      </p:sp>
      <p:sp>
        <p:nvSpPr>
          <p:cNvPr id="309" name="Google Shape;309;p54"/>
          <p:cNvSpPr txBox="1">
            <a:spLocks noGrp="1"/>
          </p:cNvSpPr>
          <p:nvPr>
            <p:ph type="body" idx="1"/>
          </p:nvPr>
        </p:nvSpPr>
        <p:spPr>
          <a:xfrm>
            <a:off x="311700" y="2981175"/>
            <a:ext cx="8520600" cy="1587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can never modify the props value</a:t>
            </a:r>
            <a:endParaRPr/>
          </a:p>
          <a:p>
            <a:pPr marL="0" lvl="0" indent="0" algn="l" rtl="0">
              <a:spcBef>
                <a:spcPts val="1600"/>
              </a:spcBef>
              <a:spcAft>
                <a:spcPts val="0"/>
              </a:spcAft>
              <a:buNone/>
            </a:pPr>
            <a:r>
              <a:rPr lang="en"/>
              <a:t>Props should be considered as Read Only Value</a:t>
            </a:r>
            <a:endParaRPr/>
          </a:p>
          <a:p>
            <a:pPr marL="0" lvl="0" indent="0" algn="l" rtl="0">
              <a:spcBef>
                <a:spcPts val="1600"/>
              </a:spcBef>
              <a:spcAft>
                <a:spcPts val="1600"/>
              </a:spcAft>
              <a:buNone/>
            </a:pPr>
            <a:r>
              <a:rPr lang="en"/>
              <a:t>Any Modification in the value shall result in Error</a:t>
            </a:r>
            <a:endParaRPr/>
          </a:p>
        </p:txBody>
      </p:sp>
      <p:pic>
        <p:nvPicPr>
          <p:cNvPr id="310" name="Google Shape;310;p54"/>
          <p:cNvPicPr preferRelativeResize="0"/>
          <p:nvPr/>
        </p:nvPicPr>
        <p:blipFill>
          <a:blip r:embed="rId3">
            <a:alphaModFix/>
          </a:blip>
          <a:stretch>
            <a:fillRect/>
          </a:stretch>
        </p:blipFill>
        <p:spPr>
          <a:xfrm>
            <a:off x="399300" y="1572525"/>
            <a:ext cx="6781800" cy="10477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Google Shape;315;p55"/>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Re-rendering Parent Element</a:t>
            </a:r>
            <a:endParaRPr/>
          </a:p>
        </p:txBody>
      </p:sp>
      <p:pic>
        <p:nvPicPr>
          <p:cNvPr id="316" name="Google Shape;316;p55"/>
          <p:cNvPicPr preferRelativeResize="0"/>
          <p:nvPr/>
        </p:nvPicPr>
        <p:blipFill>
          <a:blip r:embed="rId3">
            <a:alphaModFix/>
          </a:blip>
          <a:stretch>
            <a:fillRect/>
          </a:stretch>
        </p:blipFill>
        <p:spPr>
          <a:xfrm>
            <a:off x="311700" y="1403550"/>
            <a:ext cx="6430125" cy="32595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p56"/>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Passing Props to Update Time</a:t>
            </a:r>
            <a:endParaRPr/>
          </a:p>
        </p:txBody>
      </p:sp>
      <p:pic>
        <p:nvPicPr>
          <p:cNvPr id="322" name="Google Shape;322;p56"/>
          <p:cNvPicPr preferRelativeResize="0"/>
          <p:nvPr/>
        </p:nvPicPr>
        <p:blipFill>
          <a:blip r:embed="rId3">
            <a:alphaModFix/>
          </a:blip>
          <a:stretch>
            <a:fillRect/>
          </a:stretch>
        </p:blipFill>
        <p:spPr>
          <a:xfrm>
            <a:off x="311700" y="1170200"/>
            <a:ext cx="6391226" cy="3294049"/>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27" name="Google Shape;327;p57"/>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Creating Simple ES6 Classes</a:t>
            </a:r>
            <a:endParaRPr/>
          </a:p>
        </p:txBody>
      </p:sp>
      <p:pic>
        <p:nvPicPr>
          <p:cNvPr id="328" name="Google Shape;328;p57"/>
          <p:cNvPicPr preferRelativeResize="0"/>
          <p:nvPr/>
        </p:nvPicPr>
        <p:blipFill>
          <a:blip r:embed="rId3">
            <a:alphaModFix/>
          </a:blip>
          <a:stretch>
            <a:fillRect/>
          </a:stretch>
        </p:blipFill>
        <p:spPr>
          <a:xfrm>
            <a:off x="311700" y="1296600"/>
            <a:ext cx="7258050" cy="222885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3" name="Google Shape;333;p58"/>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Adding Functions to Classes</a:t>
            </a:r>
            <a:endParaRPr/>
          </a:p>
        </p:txBody>
      </p:sp>
      <p:pic>
        <p:nvPicPr>
          <p:cNvPr id="334" name="Google Shape;334;p58"/>
          <p:cNvPicPr preferRelativeResize="0"/>
          <p:nvPr/>
        </p:nvPicPr>
        <p:blipFill>
          <a:blip r:embed="rId3">
            <a:alphaModFix/>
          </a:blip>
          <a:stretch>
            <a:fillRect/>
          </a:stretch>
        </p:blipFill>
        <p:spPr>
          <a:xfrm>
            <a:off x="311700" y="1179925"/>
            <a:ext cx="6118976" cy="3347699"/>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39" name="Google Shape;339;p59"/>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Adding Super Keyword in Constructor</a:t>
            </a:r>
            <a:endParaRPr/>
          </a:p>
        </p:txBody>
      </p:sp>
      <p:pic>
        <p:nvPicPr>
          <p:cNvPr id="340" name="Google Shape;340;p59"/>
          <p:cNvPicPr preferRelativeResize="0"/>
          <p:nvPr/>
        </p:nvPicPr>
        <p:blipFill>
          <a:blip r:embed="rId3">
            <a:alphaModFix/>
          </a:blip>
          <a:stretch>
            <a:fillRect/>
          </a:stretch>
        </p:blipFill>
        <p:spPr>
          <a:xfrm>
            <a:off x="360325" y="1374400"/>
            <a:ext cx="6844474" cy="231687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5" name="Google Shape;345;p60"/>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Extending Subclass Function</a:t>
            </a:r>
            <a:endParaRPr/>
          </a:p>
        </p:txBody>
      </p:sp>
      <p:pic>
        <p:nvPicPr>
          <p:cNvPr id="346" name="Google Shape;346;p60"/>
          <p:cNvPicPr preferRelativeResize="0"/>
          <p:nvPr/>
        </p:nvPicPr>
        <p:blipFill>
          <a:blip r:embed="rId3">
            <a:alphaModFix/>
          </a:blip>
          <a:stretch>
            <a:fillRect/>
          </a:stretch>
        </p:blipFill>
        <p:spPr>
          <a:xfrm>
            <a:off x="311700" y="1227405"/>
            <a:ext cx="7479751" cy="268599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61"/>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Adding Static Methods and Properties</a:t>
            </a:r>
            <a:endParaRPr/>
          </a:p>
        </p:txBody>
      </p:sp>
      <p:pic>
        <p:nvPicPr>
          <p:cNvPr id="352" name="Google Shape;352;p61"/>
          <p:cNvPicPr preferRelativeResize="0"/>
          <p:nvPr/>
        </p:nvPicPr>
        <p:blipFill>
          <a:blip r:embed="rId3">
            <a:alphaModFix/>
          </a:blip>
          <a:stretch>
            <a:fillRect/>
          </a:stretch>
        </p:blipFill>
        <p:spPr>
          <a:xfrm>
            <a:off x="311700" y="1384100"/>
            <a:ext cx="6972300" cy="1666875"/>
          </a:xfrm>
          <a:prstGeom prst="rect">
            <a:avLst/>
          </a:prstGeom>
          <a:noFill/>
          <a:ln>
            <a:noFill/>
          </a:ln>
        </p:spPr>
      </p:pic>
      <p:sp>
        <p:nvSpPr>
          <p:cNvPr id="353" name="Google Shape;353;p61"/>
          <p:cNvSpPr txBox="1"/>
          <p:nvPr/>
        </p:nvSpPr>
        <p:spPr>
          <a:xfrm>
            <a:off x="359750" y="3274725"/>
            <a:ext cx="6924300" cy="534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Static Properties can only be accessed inside Static Methods.</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358" name="Google Shape;358;p62"/>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Working with ES6 Classes</a:t>
            </a:r>
            <a:endParaRPr/>
          </a:p>
        </p:txBody>
      </p:sp>
      <p:sp>
        <p:nvSpPr>
          <p:cNvPr id="359" name="Google Shape;359;p62"/>
          <p:cNvSpPr txBox="1">
            <a:spLocks noGrp="1"/>
          </p:cNvSpPr>
          <p:nvPr>
            <p:ph type="body" idx="1"/>
          </p:nvPr>
        </p:nvSpPr>
        <p:spPr>
          <a:xfrm>
            <a:off x="311700" y="3732125"/>
            <a:ext cx="8520600" cy="837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Instead of function we can use ES6 Classes</a:t>
            </a:r>
            <a:endParaRPr sz="1400"/>
          </a:p>
          <a:p>
            <a:pPr marL="0" lvl="0" indent="0" algn="l" rtl="0">
              <a:spcBef>
                <a:spcPts val="1600"/>
              </a:spcBef>
              <a:spcAft>
                <a:spcPts val="1600"/>
              </a:spcAft>
              <a:buNone/>
            </a:pPr>
            <a:r>
              <a:rPr lang="en" sz="1400"/>
              <a:t>In order to create React Class, it must extend from “React.Component”</a:t>
            </a:r>
            <a:endParaRPr sz="1400"/>
          </a:p>
        </p:txBody>
      </p:sp>
      <p:pic>
        <p:nvPicPr>
          <p:cNvPr id="360" name="Google Shape;360;p62"/>
          <p:cNvPicPr preferRelativeResize="0"/>
          <p:nvPr/>
        </p:nvPicPr>
        <p:blipFill>
          <a:blip r:embed="rId3">
            <a:alphaModFix/>
          </a:blip>
          <a:stretch>
            <a:fillRect/>
          </a:stretch>
        </p:blipFill>
        <p:spPr>
          <a:xfrm>
            <a:off x="483050" y="2188975"/>
            <a:ext cx="5608300" cy="1109150"/>
          </a:xfrm>
          <a:prstGeom prst="rect">
            <a:avLst/>
          </a:prstGeom>
          <a:noFill/>
          <a:ln>
            <a:noFill/>
          </a:ln>
        </p:spPr>
      </p:pic>
      <p:pic>
        <p:nvPicPr>
          <p:cNvPr id="361" name="Google Shape;361;p62"/>
          <p:cNvPicPr preferRelativeResize="0"/>
          <p:nvPr/>
        </p:nvPicPr>
        <p:blipFill>
          <a:blip r:embed="rId4">
            <a:alphaModFix/>
          </a:blip>
          <a:stretch>
            <a:fillRect/>
          </a:stretch>
        </p:blipFill>
        <p:spPr>
          <a:xfrm>
            <a:off x="483050" y="1140550"/>
            <a:ext cx="4969750" cy="78227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6" name="Google Shape;366;p63"/>
          <p:cNvSpPr txBox="1">
            <a:spLocks noGrp="1"/>
          </p:cNvSpPr>
          <p:nvPr>
            <p:ph type="title"/>
          </p:nvPr>
        </p:nvSpPr>
        <p:spPr>
          <a:xfrm>
            <a:off x="311700" y="769250"/>
            <a:ext cx="8520600" cy="543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Updates are Patched</a:t>
            </a:r>
            <a:endParaRPr/>
          </a:p>
        </p:txBody>
      </p:sp>
      <p:sp>
        <p:nvSpPr>
          <p:cNvPr id="367" name="Google Shape;367;p63"/>
          <p:cNvSpPr txBox="1">
            <a:spLocks noGrp="1"/>
          </p:cNvSpPr>
          <p:nvPr>
            <p:ph type="body" idx="1"/>
          </p:nvPr>
        </p:nvSpPr>
        <p:spPr>
          <a:xfrm>
            <a:off x="311700" y="1685225"/>
            <a:ext cx="8520600" cy="2883600"/>
          </a:xfrm>
          <a:prstGeom prst="rect">
            <a:avLst/>
          </a:prstGeom>
        </p:spPr>
        <p:txBody>
          <a:bodyPr spcFirstLastPara="1" wrap="square" lIns="91425" tIns="91425" rIns="91425" bIns="91425" anchor="t" anchorCtr="0">
            <a:noAutofit/>
          </a:bodyPr>
          <a:lstStyle/>
          <a:p>
            <a:pPr marL="457200" lvl="0" indent="-317500" algn="l" rtl="0">
              <a:lnSpc>
                <a:spcPct val="180000"/>
              </a:lnSpc>
              <a:spcBef>
                <a:spcPts val="0"/>
              </a:spcBef>
              <a:spcAft>
                <a:spcPts val="0"/>
              </a:spcAft>
              <a:buSzPts val="1400"/>
              <a:buFont typeface="Calibri"/>
              <a:buChar char="●"/>
            </a:pPr>
            <a:r>
              <a:rPr lang="en" sz="1400">
                <a:latin typeface="Calibri"/>
                <a:ea typeface="Calibri"/>
                <a:cs typeface="Calibri"/>
                <a:sym typeface="Calibri"/>
              </a:rPr>
              <a:t>React component do not updates for every state and property changes</a:t>
            </a:r>
            <a:endParaRPr sz="1400">
              <a:latin typeface="Calibri"/>
              <a:ea typeface="Calibri"/>
              <a:cs typeface="Calibri"/>
              <a:sym typeface="Calibri"/>
            </a:endParaRPr>
          </a:p>
          <a:p>
            <a:pPr marL="457200" lvl="0" indent="-317500" algn="l" rtl="0">
              <a:lnSpc>
                <a:spcPct val="180000"/>
              </a:lnSpc>
              <a:spcBef>
                <a:spcPts val="0"/>
              </a:spcBef>
              <a:spcAft>
                <a:spcPts val="0"/>
              </a:spcAft>
              <a:buSzPts val="1400"/>
              <a:buFont typeface="Calibri"/>
              <a:buChar char="●"/>
            </a:pPr>
            <a:r>
              <a:rPr lang="en" sz="1400">
                <a:latin typeface="Calibri"/>
                <a:ea typeface="Calibri"/>
                <a:cs typeface="Calibri"/>
                <a:sym typeface="Calibri"/>
              </a:rPr>
              <a:t>React looks for all the updates that need to be done in the UI</a:t>
            </a:r>
            <a:endParaRPr sz="1400">
              <a:latin typeface="Calibri"/>
              <a:ea typeface="Calibri"/>
              <a:cs typeface="Calibri"/>
              <a:sym typeface="Calibri"/>
            </a:endParaRPr>
          </a:p>
          <a:p>
            <a:pPr marL="457200" lvl="0" indent="-317500" algn="l" rtl="0">
              <a:lnSpc>
                <a:spcPct val="180000"/>
              </a:lnSpc>
              <a:spcBef>
                <a:spcPts val="0"/>
              </a:spcBef>
              <a:spcAft>
                <a:spcPts val="0"/>
              </a:spcAft>
              <a:buSzPts val="1400"/>
              <a:buFont typeface="Calibri"/>
              <a:buChar char="●"/>
            </a:pPr>
            <a:r>
              <a:rPr lang="en" sz="1400">
                <a:latin typeface="Calibri"/>
                <a:ea typeface="Calibri"/>
                <a:cs typeface="Calibri"/>
                <a:sym typeface="Calibri"/>
              </a:rPr>
              <a:t>Updates are patched together and are updated all at once.</a:t>
            </a:r>
            <a:endParaRPr sz="1400">
              <a:latin typeface="Calibri"/>
              <a:ea typeface="Calibri"/>
              <a:cs typeface="Calibri"/>
              <a:sym typeface="Calibri"/>
            </a:endParaRPr>
          </a:p>
          <a:p>
            <a:pPr marL="457200" lvl="0" indent="-317500" algn="l" rtl="0">
              <a:lnSpc>
                <a:spcPct val="180000"/>
              </a:lnSpc>
              <a:spcBef>
                <a:spcPts val="0"/>
              </a:spcBef>
              <a:spcAft>
                <a:spcPts val="0"/>
              </a:spcAft>
              <a:buSzPts val="1400"/>
              <a:buFont typeface="Calibri"/>
              <a:buChar char="●"/>
            </a:pPr>
            <a:r>
              <a:rPr lang="en" sz="1400">
                <a:latin typeface="Calibri"/>
                <a:ea typeface="Calibri"/>
                <a:cs typeface="Calibri"/>
                <a:sym typeface="Calibri"/>
              </a:rPr>
              <a:t>It reduces the overhead of updating the Component on every state change</a:t>
            </a:r>
            <a:endParaRPr sz="1400">
              <a:latin typeface="Calibri"/>
              <a:ea typeface="Calibri"/>
              <a:cs typeface="Calibri"/>
              <a:sym typeface="Calibri"/>
            </a:endParaRPr>
          </a:p>
          <a:p>
            <a:pPr marL="457200" lvl="0" indent="-317500" algn="l" rtl="0">
              <a:lnSpc>
                <a:spcPct val="180000"/>
              </a:lnSpc>
              <a:spcBef>
                <a:spcPts val="0"/>
              </a:spcBef>
              <a:spcAft>
                <a:spcPts val="0"/>
              </a:spcAft>
              <a:buSzPts val="1400"/>
              <a:buFont typeface="Calibri"/>
              <a:buChar char="●"/>
            </a:pPr>
            <a:r>
              <a:rPr lang="en" sz="1400">
                <a:latin typeface="Calibri"/>
                <a:ea typeface="Calibri"/>
                <a:cs typeface="Calibri"/>
                <a:sym typeface="Calibri"/>
              </a:rPr>
              <a:t>React promotes higher performance using the same approach.</a:t>
            </a:r>
            <a:endParaRPr sz="1400">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pic>
        <p:nvPicPr>
          <p:cNvPr id="146" name="Google Shape;146;p28"/>
          <p:cNvPicPr preferRelativeResize="0"/>
          <p:nvPr/>
        </p:nvPicPr>
        <p:blipFill>
          <a:blip r:embed="rId3">
            <a:alphaModFix/>
          </a:blip>
          <a:stretch>
            <a:fillRect/>
          </a:stretch>
        </p:blipFill>
        <p:spPr>
          <a:xfrm>
            <a:off x="1981950" y="244975"/>
            <a:ext cx="4431426" cy="436855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sp>
        <p:nvSpPr>
          <p:cNvPr id="431" name="Google Shape;431;p73"/>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Problems With React..</a:t>
            </a:r>
            <a:endParaRPr/>
          </a:p>
        </p:txBody>
      </p:sp>
      <p:sp>
        <p:nvSpPr>
          <p:cNvPr id="432" name="Google Shape;432;p73"/>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Autofit/>
          </a:bodyPr>
          <a:lstStyle/>
          <a:p>
            <a:pPr marL="457200" lvl="0" indent="-317500" algn="l" rtl="0">
              <a:lnSpc>
                <a:spcPct val="180000"/>
              </a:lnSpc>
              <a:spcBef>
                <a:spcPts val="0"/>
              </a:spcBef>
              <a:spcAft>
                <a:spcPts val="0"/>
              </a:spcAft>
              <a:buSzPts val="1400"/>
              <a:buFont typeface="Calibri"/>
              <a:buChar char="●"/>
            </a:pPr>
            <a:r>
              <a:rPr lang="en" sz="1400">
                <a:latin typeface="Calibri"/>
                <a:ea typeface="Calibri"/>
                <a:cs typeface="Calibri"/>
                <a:sym typeface="Calibri"/>
              </a:rPr>
              <a:t>Working with JSX (JavaScript Expressions)</a:t>
            </a:r>
            <a:endParaRPr sz="1400">
              <a:latin typeface="Calibri"/>
              <a:ea typeface="Calibri"/>
              <a:cs typeface="Calibri"/>
              <a:sym typeface="Calibri"/>
            </a:endParaRPr>
          </a:p>
          <a:p>
            <a:pPr marL="457200" lvl="0" indent="-317500" algn="l" rtl="0">
              <a:lnSpc>
                <a:spcPct val="180000"/>
              </a:lnSpc>
              <a:spcBef>
                <a:spcPts val="0"/>
              </a:spcBef>
              <a:spcAft>
                <a:spcPts val="0"/>
              </a:spcAft>
              <a:buSzPts val="1400"/>
              <a:buFont typeface="Calibri"/>
              <a:buChar char="●"/>
            </a:pPr>
            <a:r>
              <a:rPr lang="en" sz="1400">
                <a:latin typeface="Calibri"/>
                <a:ea typeface="Calibri"/>
                <a:cs typeface="Calibri"/>
                <a:sym typeface="Calibri"/>
              </a:rPr>
              <a:t>React Applications may vary in Composition</a:t>
            </a:r>
            <a:endParaRPr sz="1400">
              <a:latin typeface="Calibri"/>
              <a:ea typeface="Calibri"/>
              <a:cs typeface="Calibri"/>
              <a:sym typeface="Calibri"/>
            </a:endParaRPr>
          </a:p>
          <a:p>
            <a:pPr marL="457200" lvl="0" indent="-317500" algn="l" rtl="0">
              <a:lnSpc>
                <a:spcPct val="180000"/>
              </a:lnSpc>
              <a:spcBef>
                <a:spcPts val="0"/>
              </a:spcBef>
              <a:spcAft>
                <a:spcPts val="0"/>
              </a:spcAft>
              <a:buSzPts val="1400"/>
              <a:buFont typeface="Calibri"/>
              <a:buChar char="●"/>
            </a:pPr>
            <a:r>
              <a:rPr lang="en" sz="1400">
                <a:latin typeface="Calibri"/>
                <a:ea typeface="Calibri"/>
                <a:cs typeface="Calibri"/>
                <a:sym typeface="Calibri"/>
              </a:rPr>
              <a:t>Multiple Tools to Ecomplish same tasks.</a:t>
            </a:r>
            <a:endParaRPr sz="1400">
              <a:latin typeface="Calibri"/>
              <a:ea typeface="Calibri"/>
              <a:cs typeface="Calibri"/>
              <a:sym typeface="Calibri"/>
            </a:endParaRPr>
          </a:p>
          <a:p>
            <a:pPr marL="457200" lvl="0" indent="-317500" algn="l" rtl="0">
              <a:lnSpc>
                <a:spcPct val="180000"/>
              </a:lnSpc>
              <a:spcBef>
                <a:spcPts val="0"/>
              </a:spcBef>
              <a:spcAft>
                <a:spcPts val="0"/>
              </a:spcAft>
              <a:buSzPts val="1400"/>
              <a:buFont typeface="Calibri"/>
              <a:buChar char="●"/>
            </a:pPr>
            <a:r>
              <a:rPr lang="en" sz="1400">
                <a:latin typeface="Calibri"/>
                <a:ea typeface="Calibri"/>
                <a:cs typeface="Calibri"/>
                <a:sym typeface="Calibri"/>
              </a:rPr>
              <a:t>Need to Import Multiple Packages to Create Full Fledged Application</a:t>
            </a:r>
            <a:endParaRPr sz="1400">
              <a:latin typeface="Calibri"/>
              <a:ea typeface="Calibri"/>
              <a:cs typeface="Calibri"/>
              <a:sym typeface="Calibri"/>
            </a:endParaRPr>
          </a:p>
          <a:p>
            <a:pPr marL="457200" lvl="0" indent="-317500" algn="l" rtl="0">
              <a:lnSpc>
                <a:spcPct val="180000"/>
              </a:lnSpc>
              <a:spcBef>
                <a:spcPts val="0"/>
              </a:spcBef>
              <a:spcAft>
                <a:spcPts val="0"/>
              </a:spcAft>
              <a:buSzPts val="1400"/>
              <a:buFont typeface="Calibri"/>
              <a:buChar char="●"/>
            </a:pPr>
            <a:r>
              <a:rPr lang="en" sz="1400">
                <a:latin typeface="Calibri"/>
                <a:ea typeface="Calibri"/>
                <a:cs typeface="Calibri"/>
                <a:sym typeface="Calibri"/>
              </a:rPr>
              <a:t>Focusses on the View Layer Only.</a:t>
            </a:r>
            <a:endParaRPr sz="1400">
              <a:latin typeface="Calibri"/>
              <a:ea typeface="Calibri"/>
              <a:cs typeface="Calibri"/>
              <a:sym typeface="Calibri"/>
            </a:endParaRPr>
          </a:p>
          <a:p>
            <a:pPr marL="457200" lvl="0" indent="-317500" algn="l" rtl="0">
              <a:lnSpc>
                <a:spcPct val="180000"/>
              </a:lnSpc>
              <a:spcBef>
                <a:spcPts val="0"/>
              </a:spcBef>
              <a:spcAft>
                <a:spcPts val="0"/>
              </a:spcAft>
              <a:buSzPts val="1400"/>
              <a:buFont typeface="Calibri"/>
              <a:buChar char="●"/>
            </a:pPr>
            <a:r>
              <a:rPr lang="en" sz="1400">
                <a:latin typeface="Calibri"/>
                <a:ea typeface="Calibri"/>
                <a:cs typeface="Calibri"/>
                <a:sym typeface="Calibri"/>
              </a:rPr>
              <a:t>Working with Third Party State Management Libraries</a:t>
            </a:r>
            <a:endParaRPr sz="1400">
              <a:latin typeface="Calibri"/>
              <a:ea typeface="Calibri"/>
              <a:cs typeface="Calibri"/>
              <a:sym typeface="Calibri"/>
            </a:endParaRPr>
          </a:p>
          <a:p>
            <a:pPr marL="457200" lvl="0" indent="-317500" algn="l" rtl="0">
              <a:lnSpc>
                <a:spcPct val="180000"/>
              </a:lnSpc>
              <a:spcBef>
                <a:spcPts val="0"/>
              </a:spcBef>
              <a:spcAft>
                <a:spcPts val="0"/>
              </a:spcAft>
              <a:buSzPts val="1400"/>
              <a:buFont typeface="Calibri"/>
              <a:buChar char="●"/>
            </a:pPr>
            <a:r>
              <a:rPr lang="en" sz="1400">
                <a:latin typeface="Calibri"/>
                <a:ea typeface="Calibri"/>
                <a:cs typeface="Calibri"/>
                <a:sym typeface="Calibri"/>
              </a:rPr>
              <a:t>Additional SEO Hassles</a:t>
            </a:r>
            <a:endParaRPr sz="1400">
              <a:latin typeface="Calibri"/>
              <a:ea typeface="Calibri"/>
              <a:cs typeface="Calibri"/>
              <a:sym typeface="Calibri"/>
            </a:endParaRPr>
          </a:p>
          <a:p>
            <a:pPr marL="457200" lvl="0" indent="-317500" algn="l" rtl="0">
              <a:lnSpc>
                <a:spcPct val="180000"/>
              </a:lnSpc>
              <a:spcBef>
                <a:spcPts val="0"/>
              </a:spcBef>
              <a:spcAft>
                <a:spcPts val="0"/>
              </a:spcAft>
              <a:buSzPts val="1400"/>
              <a:buFont typeface="Calibri"/>
              <a:buChar char="●"/>
            </a:pPr>
            <a:r>
              <a:rPr lang="en" sz="1400">
                <a:latin typeface="Calibri"/>
                <a:ea typeface="Calibri"/>
                <a:cs typeface="Calibri"/>
                <a:sym typeface="Calibri"/>
              </a:rPr>
              <a:t>React Library is Still Developing.</a:t>
            </a:r>
            <a:endParaRPr sz="1400">
              <a:latin typeface="Calibri"/>
              <a:ea typeface="Calibri"/>
              <a:cs typeface="Calibri"/>
              <a:sym typeface="Calibri"/>
            </a:endParaRPr>
          </a:p>
          <a:p>
            <a:pPr marL="457200" lvl="0" indent="-317500" algn="l" rtl="0">
              <a:lnSpc>
                <a:spcPct val="180000"/>
              </a:lnSpc>
              <a:spcBef>
                <a:spcPts val="0"/>
              </a:spcBef>
              <a:spcAft>
                <a:spcPts val="0"/>
              </a:spcAft>
              <a:buSzPts val="1400"/>
              <a:buFont typeface="Calibri"/>
              <a:buChar char="●"/>
            </a:pPr>
            <a:r>
              <a:rPr lang="en" sz="1400">
                <a:latin typeface="Calibri"/>
                <a:ea typeface="Calibri"/>
                <a:cs typeface="Calibri"/>
                <a:sym typeface="Calibri"/>
              </a:rPr>
              <a:t>Bootstrapping is slower for the React Application.</a:t>
            </a:r>
            <a:endParaRPr sz="1400">
              <a:latin typeface="Calibri"/>
              <a:ea typeface="Calibri"/>
              <a:cs typeface="Calibri"/>
              <a:sym typeface="Calibri"/>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86"/>
        <p:cNvGrpSpPr/>
        <p:nvPr/>
      </p:nvGrpSpPr>
      <p:grpSpPr>
        <a:xfrm>
          <a:off x="0" y="0"/>
          <a:ext cx="0" cy="0"/>
          <a:chOff x="0" y="0"/>
          <a:chExt cx="0" cy="0"/>
        </a:xfrm>
      </p:grpSpPr>
      <p:sp>
        <p:nvSpPr>
          <p:cNvPr id="587" name="Google Shape;587;p92"/>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Managing Component State</a:t>
            </a:r>
            <a:endParaRPr/>
          </a:p>
        </p:txBody>
      </p:sp>
      <p:sp>
        <p:nvSpPr>
          <p:cNvPr id="588" name="Google Shape;588;p92"/>
          <p:cNvSpPr txBox="1">
            <a:spLocks noGrp="1"/>
          </p:cNvSpPr>
          <p:nvPr>
            <p:ph type="body" idx="1"/>
          </p:nvPr>
        </p:nvSpPr>
        <p:spPr>
          <a:xfrm>
            <a:off x="311700" y="3042900"/>
            <a:ext cx="8520600" cy="152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t>Component can contain its own State</a:t>
            </a:r>
            <a:endParaRPr sz="1200"/>
          </a:p>
          <a:p>
            <a:pPr marL="0" lvl="0" indent="0" algn="l" rtl="0">
              <a:spcBef>
                <a:spcPts val="1600"/>
              </a:spcBef>
              <a:spcAft>
                <a:spcPts val="0"/>
              </a:spcAft>
              <a:buClr>
                <a:srgbClr val="000000"/>
              </a:buClr>
              <a:buSzPts val="1100"/>
              <a:buFont typeface="Arial"/>
              <a:buNone/>
            </a:pPr>
            <a:r>
              <a:rPr lang="en" sz="1200"/>
              <a:t>Function Implementation of Component cannot Maintain the State of the Element</a:t>
            </a:r>
            <a:endParaRPr sz="1200"/>
          </a:p>
          <a:p>
            <a:pPr marL="0" lvl="0" indent="0" algn="l" rtl="0">
              <a:spcBef>
                <a:spcPts val="1600"/>
              </a:spcBef>
              <a:spcAft>
                <a:spcPts val="0"/>
              </a:spcAft>
              <a:buNone/>
            </a:pPr>
            <a:r>
              <a:rPr lang="en" sz="1200"/>
              <a:t>Class are used to create a “state” component.</a:t>
            </a:r>
            <a:endParaRPr sz="1200"/>
          </a:p>
          <a:p>
            <a:pPr marL="0" lvl="0" indent="0" algn="l" rtl="0">
              <a:spcBef>
                <a:spcPts val="1600"/>
              </a:spcBef>
              <a:spcAft>
                <a:spcPts val="1600"/>
              </a:spcAft>
              <a:buNone/>
            </a:pPr>
            <a:r>
              <a:rPr lang="en" sz="1200"/>
              <a:t>Application data can be saved inside the “state” variable </a:t>
            </a:r>
            <a:endParaRPr sz="1200"/>
          </a:p>
        </p:txBody>
      </p:sp>
      <p:pic>
        <p:nvPicPr>
          <p:cNvPr id="589" name="Google Shape;589;p92"/>
          <p:cNvPicPr preferRelativeResize="0"/>
          <p:nvPr/>
        </p:nvPicPr>
        <p:blipFill>
          <a:blip r:embed="rId3">
            <a:alphaModFix/>
          </a:blip>
          <a:stretch>
            <a:fillRect/>
          </a:stretch>
        </p:blipFill>
        <p:spPr>
          <a:xfrm>
            <a:off x="311700" y="1170200"/>
            <a:ext cx="5450373" cy="17203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sp>
        <p:nvSpPr>
          <p:cNvPr id="594" name="Google Shape;594;p93"/>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Adding State to Component</a:t>
            </a:r>
            <a:endParaRPr/>
          </a:p>
        </p:txBody>
      </p:sp>
      <p:pic>
        <p:nvPicPr>
          <p:cNvPr id="595" name="Google Shape;595;p93"/>
          <p:cNvPicPr preferRelativeResize="0"/>
          <p:nvPr/>
        </p:nvPicPr>
        <p:blipFill>
          <a:blip r:embed="rId3">
            <a:alphaModFix/>
          </a:blip>
          <a:stretch>
            <a:fillRect/>
          </a:stretch>
        </p:blipFill>
        <p:spPr>
          <a:xfrm>
            <a:off x="311700" y="1344475"/>
            <a:ext cx="6529426" cy="245455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99"/>
        <p:cNvGrpSpPr/>
        <p:nvPr/>
      </p:nvGrpSpPr>
      <p:grpSpPr>
        <a:xfrm>
          <a:off x="0" y="0"/>
          <a:ext cx="0" cy="0"/>
          <a:chOff x="0" y="0"/>
          <a:chExt cx="0" cy="0"/>
        </a:xfrm>
      </p:grpSpPr>
      <p:sp>
        <p:nvSpPr>
          <p:cNvPr id="600" name="Google Shape;600;p94"/>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Updating the State of the Component</a:t>
            </a:r>
            <a:endParaRPr/>
          </a:p>
        </p:txBody>
      </p:sp>
      <p:sp>
        <p:nvSpPr>
          <p:cNvPr id="601" name="Google Shape;601;p94"/>
          <p:cNvSpPr txBox="1">
            <a:spLocks noGrp="1"/>
          </p:cNvSpPr>
          <p:nvPr>
            <p:ph type="body" idx="1"/>
          </p:nvPr>
        </p:nvSpPr>
        <p:spPr>
          <a:xfrm>
            <a:off x="311700" y="2671900"/>
            <a:ext cx="8520600" cy="1896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Problems with the following update statement:</a:t>
            </a:r>
            <a:endParaRPr/>
          </a:p>
          <a:p>
            <a:pPr marL="0" lvl="0" indent="0" algn="l" rtl="0">
              <a:spcBef>
                <a:spcPts val="1600"/>
              </a:spcBef>
              <a:spcAft>
                <a:spcPts val="0"/>
              </a:spcAft>
              <a:buNone/>
            </a:pPr>
            <a:r>
              <a:rPr lang="en" sz="1300">
                <a:solidFill>
                  <a:srgbClr val="000000"/>
                </a:solidFill>
              </a:rPr>
              <a:t>React may batch multiple </a:t>
            </a:r>
            <a:r>
              <a:rPr lang="en" sz="1050">
                <a:solidFill>
                  <a:srgbClr val="1A1A1A"/>
                </a:solidFill>
                <a:latin typeface="Courier New"/>
                <a:ea typeface="Courier New"/>
                <a:cs typeface="Courier New"/>
                <a:sym typeface="Courier New"/>
              </a:rPr>
              <a:t>setState()</a:t>
            </a:r>
            <a:r>
              <a:rPr lang="en" sz="1300">
                <a:solidFill>
                  <a:srgbClr val="000000"/>
                </a:solidFill>
              </a:rPr>
              <a:t> calls into a single update for performance.</a:t>
            </a:r>
            <a:endParaRPr sz="1300">
              <a:solidFill>
                <a:srgbClr val="000000"/>
              </a:solidFill>
            </a:endParaRPr>
          </a:p>
          <a:p>
            <a:pPr marL="0" lvl="0" indent="0" algn="l" rtl="0">
              <a:spcBef>
                <a:spcPts val="1600"/>
              </a:spcBef>
              <a:spcAft>
                <a:spcPts val="0"/>
              </a:spcAft>
              <a:buNone/>
            </a:pPr>
            <a:r>
              <a:rPr lang="en" sz="1050">
                <a:solidFill>
                  <a:srgbClr val="1A1A1A"/>
                </a:solidFill>
                <a:latin typeface="Courier New"/>
                <a:ea typeface="Courier New"/>
                <a:cs typeface="Courier New"/>
                <a:sym typeface="Courier New"/>
              </a:rPr>
              <a:t>this.props</a:t>
            </a:r>
            <a:r>
              <a:rPr lang="en" sz="1300">
                <a:solidFill>
                  <a:srgbClr val="000000"/>
                </a:solidFill>
              </a:rPr>
              <a:t> and </a:t>
            </a:r>
            <a:r>
              <a:rPr lang="en" sz="1050">
                <a:solidFill>
                  <a:srgbClr val="1A1A1A"/>
                </a:solidFill>
                <a:latin typeface="Courier New"/>
                <a:ea typeface="Courier New"/>
                <a:cs typeface="Courier New"/>
                <a:sym typeface="Courier New"/>
              </a:rPr>
              <a:t>this.state</a:t>
            </a:r>
            <a:r>
              <a:rPr lang="en" sz="1300">
                <a:solidFill>
                  <a:srgbClr val="000000"/>
                </a:solidFill>
              </a:rPr>
              <a:t> may be updated asynchronously</a:t>
            </a:r>
            <a:endParaRPr sz="1300">
              <a:solidFill>
                <a:srgbClr val="000000"/>
              </a:solidFill>
            </a:endParaRPr>
          </a:p>
          <a:p>
            <a:pPr marL="0" lvl="0" indent="0" algn="l" rtl="0">
              <a:spcBef>
                <a:spcPts val="1600"/>
              </a:spcBef>
              <a:spcAft>
                <a:spcPts val="0"/>
              </a:spcAft>
              <a:buNone/>
            </a:pPr>
            <a:r>
              <a:rPr lang="en" sz="1300">
                <a:solidFill>
                  <a:srgbClr val="000000"/>
                </a:solidFill>
              </a:rPr>
              <a:t>We should not rely on their values for calculating the next state.</a:t>
            </a:r>
            <a:endParaRPr sz="1300">
              <a:solidFill>
                <a:srgbClr val="000000"/>
              </a:solidFill>
            </a:endParaRPr>
          </a:p>
          <a:p>
            <a:pPr marL="0" lvl="0" indent="0" algn="l" rtl="0">
              <a:spcBef>
                <a:spcPts val="1600"/>
              </a:spcBef>
              <a:spcAft>
                <a:spcPts val="1600"/>
              </a:spcAft>
              <a:buNone/>
            </a:pPr>
            <a:endParaRPr sz="1300">
              <a:solidFill>
                <a:srgbClr val="000000"/>
              </a:solidFill>
            </a:endParaRPr>
          </a:p>
        </p:txBody>
      </p:sp>
      <p:pic>
        <p:nvPicPr>
          <p:cNvPr id="602" name="Google Shape;602;p94"/>
          <p:cNvPicPr preferRelativeResize="0"/>
          <p:nvPr/>
        </p:nvPicPr>
        <p:blipFill>
          <a:blip r:embed="rId3">
            <a:alphaModFix/>
          </a:blip>
          <a:stretch>
            <a:fillRect/>
          </a:stretch>
        </p:blipFill>
        <p:spPr>
          <a:xfrm>
            <a:off x="311700" y="1176338"/>
            <a:ext cx="7124700" cy="115252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606"/>
        <p:cNvGrpSpPr/>
        <p:nvPr/>
      </p:nvGrpSpPr>
      <p:grpSpPr>
        <a:xfrm>
          <a:off x="0" y="0"/>
          <a:ext cx="0" cy="0"/>
          <a:chOff x="0" y="0"/>
          <a:chExt cx="0" cy="0"/>
        </a:xfrm>
      </p:grpSpPr>
      <p:sp>
        <p:nvSpPr>
          <p:cNvPr id="607" name="Google Shape;607;p95"/>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Updating Component State</a:t>
            </a:r>
            <a:endParaRPr/>
          </a:p>
        </p:txBody>
      </p:sp>
      <p:pic>
        <p:nvPicPr>
          <p:cNvPr id="608" name="Google Shape;608;p95"/>
          <p:cNvPicPr preferRelativeResize="0"/>
          <p:nvPr/>
        </p:nvPicPr>
        <p:blipFill>
          <a:blip r:embed="rId3">
            <a:alphaModFix/>
          </a:blip>
          <a:stretch>
            <a:fillRect/>
          </a:stretch>
        </p:blipFill>
        <p:spPr>
          <a:xfrm>
            <a:off x="311700" y="1247975"/>
            <a:ext cx="5623100" cy="331732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612"/>
        <p:cNvGrpSpPr/>
        <p:nvPr/>
      </p:nvGrpSpPr>
      <p:grpSpPr>
        <a:xfrm>
          <a:off x="0" y="0"/>
          <a:ext cx="0" cy="0"/>
          <a:chOff x="0" y="0"/>
          <a:chExt cx="0" cy="0"/>
        </a:xfrm>
      </p:grpSpPr>
      <p:sp>
        <p:nvSpPr>
          <p:cNvPr id="613" name="Google Shape;613;p96"/>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Updating Component State in Life Cycle</a:t>
            </a:r>
            <a:endParaRPr/>
          </a:p>
        </p:txBody>
      </p:sp>
      <p:pic>
        <p:nvPicPr>
          <p:cNvPr id="614" name="Google Shape;614;p96"/>
          <p:cNvPicPr preferRelativeResize="0"/>
          <p:nvPr/>
        </p:nvPicPr>
        <p:blipFill>
          <a:blip r:embed="rId3">
            <a:alphaModFix/>
          </a:blip>
          <a:stretch>
            <a:fillRect/>
          </a:stretch>
        </p:blipFill>
        <p:spPr>
          <a:xfrm>
            <a:off x="311700" y="1150775"/>
            <a:ext cx="5580476" cy="3325401"/>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618"/>
        <p:cNvGrpSpPr/>
        <p:nvPr/>
      </p:nvGrpSpPr>
      <p:grpSpPr>
        <a:xfrm>
          <a:off x="0" y="0"/>
          <a:ext cx="0" cy="0"/>
          <a:chOff x="0" y="0"/>
          <a:chExt cx="0" cy="0"/>
        </a:xfrm>
      </p:grpSpPr>
      <p:sp>
        <p:nvSpPr>
          <p:cNvPr id="619" name="Google Shape;619;p97"/>
          <p:cNvSpPr txBox="1">
            <a:spLocks noGrp="1"/>
          </p:cNvSpPr>
          <p:nvPr>
            <p:ph type="title"/>
          </p:nvPr>
        </p:nvSpPr>
        <p:spPr>
          <a:xfrm>
            <a:off x="311700" y="80825"/>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Updating State Correctly</a:t>
            </a:r>
            <a:endParaRPr/>
          </a:p>
        </p:txBody>
      </p:sp>
      <p:pic>
        <p:nvPicPr>
          <p:cNvPr id="620" name="Google Shape;620;p97"/>
          <p:cNvPicPr preferRelativeResize="0"/>
          <p:nvPr/>
        </p:nvPicPr>
        <p:blipFill>
          <a:blip r:embed="rId3">
            <a:alphaModFix/>
          </a:blip>
          <a:stretch>
            <a:fillRect/>
          </a:stretch>
        </p:blipFill>
        <p:spPr>
          <a:xfrm>
            <a:off x="390525" y="1269375"/>
            <a:ext cx="8362950" cy="1390650"/>
          </a:xfrm>
          <a:prstGeom prst="rect">
            <a:avLst/>
          </a:prstGeom>
          <a:noFill/>
          <a:ln>
            <a:noFill/>
          </a:ln>
        </p:spPr>
      </p:pic>
      <p:pic>
        <p:nvPicPr>
          <p:cNvPr id="621" name="Google Shape;621;p97"/>
          <p:cNvPicPr preferRelativeResize="0"/>
          <p:nvPr/>
        </p:nvPicPr>
        <p:blipFill>
          <a:blip r:embed="rId4">
            <a:alphaModFix/>
          </a:blip>
          <a:stretch>
            <a:fillRect/>
          </a:stretch>
        </p:blipFill>
        <p:spPr>
          <a:xfrm>
            <a:off x="390525" y="2949125"/>
            <a:ext cx="6067425" cy="92392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625"/>
        <p:cNvGrpSpPr/>
        <p:nvPr/>
      </p:nvGrpSpPr>
      <p:grpSpPr>
        <a:xfrm>
          <a:off x="0" y="0"/>
          <a:ext cx="0" cy="0"/>
          <a:chOff x="0" y="0"/>
          <a:chExt cx="0" cy="0"/>
        </a:xfrm>
      </p:grpSpPr>
      <p:sp>
        <p:nvSpPr>
          <p:cNvPr id="626" name="Google Shape;626;p98"/>
          <p:cNvSpPr txBox="1">
            <a:spLocks noGrp="1"/>
          </p:cNvSpPr>
          <p:nvPr>
            <p:ph type="title"/>
          </p:nvPr>
        </p:nvSpPr>
        <p:spPr>
          <a:xfrm>
            <a:off x="311700" y="1631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State Updates are Merged</a:t>
            </a:r>
            <a:endParaRPr/>
          </a:p>
        </p:txBody>
      </p:sp>
      <p:sp>
        <p:nvSpPr>
          <p:cNvPr id="627" name="Google Shape;627;p98"/>
          <p:cNvSpPr txBox="1">
            <a:spLocks noGrp="1"/>
          </p:cNvSpPr>
          <p:nvPr>
            <p:ph type="body" idx="1"/>
          </p:nvPr>
        </p:nvSpPr>
        <p:spPr>
          <a:xfrm>
            <a:off x="311700" y="3567525"/>
            <a:ext cx="8520600" cy="1001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Here initially we are setting the state. The State has been updated with multiple values and then when we are updating the single State Value, then the state changes are merged rather than Object Literal getting overridden.</a:t>
            </a:r>
            <a:endParaRPr/>
          </a:p>
        </p:txBody>
      </p:sp>
      <p:pic>
        <p:nvPicPr>
          <p:cNvPr id="628" name="Google Shape;628;p98"/>
          <p:cNvPicPr preferRelativeResize="0"/>
          <p:nvPr/>
        </p:nvPicPr>
        <p:blipFill>
          <a:blip r:embed="rId3">
            <a:alphaModFix/>
          </a:blip>
          <a:stretch>
            <a:fillRect/>
          </a:stretch>
        </p:blipFill>
        <p:spPr>
          <a:xfrm>
            <a:off x="311700" y="1017800"/>
            <a:ext cx="6577960" cy="2244925"/>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632"/>
        <p:cNvGrpSpPr/>
        <p:nvPr/>
      </p:nvGrpSpPr>
      <p:grpSpPr>
        <a:xfrm>
          <a:off x="0" y="0"/>
          <a:ext cx="0" cy="0"/>
          <a:chOff x="0" y="0"/>
          <a:chExt cx="0" cy="0"/>
        </a:xfrm>
      </p:grpSpPr>
      <p:sp>
        <p:nvSpPr>
          <p:cNvPr id="633" name="Google Shape;633;p99"/>
          <p:cNvSpPr txBox="1">
            <a:spLocks noGrp="1"/>
          </p:cNvSpPr>
          <p:nvPr>
            <p:ph type="title"/>
          </p:nvPr>
        </p:nvSpPr>
        <p:spPr>
          <a:xfrm>
            <a:off x="419625" y="371675"/>
            <a:ext cx="8412600" cy="64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State Change Merging...</a:t>
            </a:r>
            <a:endParaRPr/>
          </a:p>
        </p:txBody>
      </p:sp>
      <p:pic>
        <p:nvPicPr>
          <p:cNvPr id="634" name="Google Shape;634;p99"/>
          <p:cNvPicPr preferRelativeResize="0"/>
          <p:nvPr/>
        </p:nvPicPr>
        <p:blipFill>
          <a:blip r:embed="rId3">
            <a:alphaModFix/>
          </a:blip>
          <a:stretch>
            <a:fillRect/>
          </a:stretch>
        </p:blipFill>
        <p:spPr>
          <a:xfrm>
            <a:off x="203825" y="1475475"/>
            <a:ext cx="8188625" cy="316722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638"/>
        <p:cNvGrpSpPr/>
        <p:nvPr/>
      </p:nvGrpSpPr>
      <p:grpSpPr>
        <a:xfrm>
          <a:off x="0" y="0"/>
          <a:ext cx="0" cy="0"/>
          <a:chOff x="0" y="0"/>
          <a:chExt cx="0" cy="0"/>
        </a:xfrm>
      </p:grpSpPr>
      <p:sp>
        <p:nvSpPr>
          <p:cNvPr id="639" name="Google Shape;639;p100"/>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Passing state data to Children as props</a:t>
            </a:r>
            <a:endParaRPr/>
          </a:p>
        </p:txBody>
      </p:sp>
      <p:sp>
        <p:nvSpPr>
          <p:cNvPr id="640" name="Google Shape;640;p100"/>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When state is passed as props to child function</a:t>
            </a:r>
            <a:endParaRPr/>
          </a:p>
          <a:p>
            <a:pPr marL="0" lvl="0" indent="0" algn="l" rtl="0">
              <a:spcBef>
                <a:spcPts val="1600"/>
              </a:spcBef>
              <a:spcAft>
                <a:spcPts val="0"/>
              </a:spcAft>
              <a:buNone/>
            </a:pPr>
            <a:r>
              <a:rPr lang="en"/>
              <a:t>When the value of state changes, the props also represents the Updated State</a:t>
            </a:r>
            <a:endParaRPr/>
          </a:p>
          <a:p>
            <a:pPr marL="0" lvl="0" indent="0" algn="l" rtl="0">
              <a:spcBef>
                <a:spcPts val="1600"/>
              </a:spcBef>
              <a:spcAft>
                <a:spcPts val="0"/>
              </a:spcAft>
              <a:buNone/>
            </a:pPr>
            <a:r>
              <a:rPr lang="en"/>
              <a:t>The Updated State Value is Reflected in the Child.</a:t>
            </a:r>
            <a:endParaRPr/>
          </a:p>
          <a:p>
            <a:pPr marL="0" lvl="0" indent="0" algn="l" rtl="0">
              <a:spcBef>
                <a:spcPts val="1600"/>
              </a:spcBef>
              <a:spcAft>
                <a:spcPts val="0"/>
              </a:spcAft>
              <a:buNone/>
            </a:pPr>
            <a:r>
              <a:rPr lang="en"/>
              <a:t>And the Child is re-rendered.</a:t>
            </a:r>
            <a:endParaRPr/>
          </a:p>
          <a:p>
            <a:pPr marL="0" lvl="0" indent="0" algn="l" rtl="0">
              <a:spcBef>
                <a:spcPts val="1600"/>
              </a:spcBef>
              <a:spcAft>
                <a:spcPts val="1600"/>
              </a:spcAft>
              <a:buNone/>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pic>
        <p:nvPicPr>
          <p:cNvPr id="151" name="Google Shape;151;p29"/>
          <p:cNvPicPr preferRelativeResize="0"/>
          <p:nvPr/>
        </p:nvPicPr>
        <p:blipFill>
          <a:blip r:embed="rId3">
            <a:alphaModFix/>
          </a:blip>
          <a:stretch>
            <a:fillRect/>
          </a:stretch>
        </p:blipFill>
        <p:spPr>
          <a:xfrm>
            <a:off x="785275" y="836648"/>
            <a:ext cx="6849601" cy="3358575"/>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p64"/>
          <p:cNvSpPr txBox="1">
            <a:spLocks noGrp="1"/>
          </p:cNvSpPr>
          <p:nvPr>
            <p:ph type="title"/>
          </p:nvPr>
        </p:nvSpPr>
        <p:spPr>
          <a:xfrm>
            <a:off x="311700" y="144900"/>
            <a:ext cx="8520600" cy="622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Avoiding Reflow and Repaints</a:t>
            </a:r>
            <a:endParaRPr/>
          </a:p>
        </p:txBody>
      </p:sp>
      <p:sp>
        <p:nvSpPr>
          <p:cNvPr id="373" name="Google Shape;373;p64"/>
          <p:cNvSpPr txBox="1">
            <a:spLocks noGrp="1"/>
          </p:cNvSpPr>
          <p:nvPr>
            <p:ph type="body" idx="1"/>
          </p:nvPr>
        </p:nvSpPr>
        <p:spPr>
          <a:xfrm>
            <a:off x="311700" y="828025"/>
            <a:ext cx="8520600" cy="3741000"/>
          </a:xfrm>
          <a:prstGeom prst="rect">
            <a:avLst/>
          </a:prstGeom>
        </p:spPr>
        <p:txBody>
          <a:bodyPr spcFirstLastPara="1" wrap="square" lIns="91425" tIns="91425" rIns="91425" bIns="91425" anchor="t" anchorCtr="0">
            <a:noAutofit/>
          </a:bodyPr>
          <a:lstStyle/>
          <a:p>
            <a:pPr marL="0" lvl="0" indent="0" algn="l" rtl="0">
              <a:lnSpc>
                <a:spcPct val="122000"/>
              </a:lnSpc>
              <a:spcBef>
                <a:spcPts val="2300"/>
              </a:spcBef>
              <a:spcAft>
                <a:spcPts val="0"/>
              </a:spcAft>
              <a:buNone/>
            </a:pPr>
            <a:r>
              <a:rPr lang="en" sz="1200" b="1">
                <a:solidFill>
                  <a:srgbClr val="000000"/>
                </a:solidFill>
                <a:latin typeface="Calibri"/>
                <a:ea typeface="Calibri"/>
                <a:cs typeface="Calibri"/>
                <a:sym typeface="Calibri"/>
              </a:rPr>
              <a:t>Reflow</a:t>
            </a:r>
            <a:endParaRPr sz="1200" b="1">
              <a:solidFill>
                <a:srgbClr val="000000"/>
              </a:solidFill>
              <a:latin typeface="Calibri"/>
              <a:ea typeface="Calibri"/>
              <a:cs typeface="Calibri"/>
              <a:sym typeface="Calibri"/>
            </a:endParaRPr>
          </a:p>
          <a:p>
            <a:pPr marL="0" lvl="0" indent="0" algn="l" rtl="0">
              <a:lnSpc>
                <a:spcPct val="158000"/>
              </a:lnSpc>
              <a:spcBef>
                <a:spcPts val="500"/>
              </a:spcBef>
              <a:spcAft>
                <a:spcPts val="0"/>
              </a:spcAft>
              <a:buNone/>
            </a:pPr>
            <a:r>
              <a:rPr lang="en" sz="1200">
                <a:solidFill>
                  <a:srgbClr val="000000"/>
                </a:solidFill>
                <a:latin typeface="Calibri"/>
                <a:ea typeface="Calibri"/>
                <a:cs typeface="Calibri"/>
                <a:sym typeface="Calibri"/>
              </a:rPr>
              <a:t>The process used by the browser for positioning elements on the screen is called Reflow. This process is executed always a DOM element is manipulated, any CSS rule about position or geometry is changed or when the browser is resized. The reflow process is executed for each element's children, ancestors and elements that appear after it in the DOM, once it needs to re-calculate the styles based on the target element.</a:t>
            </a:r>
            <a:endParaRPr sz="1200">
              <a:solidFill>
                <a:srgbClr val="000000"/>
              </a:solidFill>
              <a:latin typeface="Calibri"/>
              <a:ea typeface="Calibri"/>
              <a:cs typeface="Calibri"/>
              <a:sym typeface="Calibri"/>
            </a:endParaRPr>
          </a:p>
          <a:p>
            <a:pPr marL="0" lvl="0" indent="0" algn="l" rtl="0">
              <a:lnSpc>
                <a:spcPct val="122000"/>
              </a:lnSpc>
              <a:spcBef>
                <a:spcPts val="2300"/>
              </a:spcBef>
              <a:spcAft>
                <a:spcPts val="0"/>
              </a:spcAft>
              <a:buNone/>
            </a:pPr>
            <a:r>
              <a:rPr lang="en" sz="1200" b="1">
                <a:solidFill>
                  <a:srgbClr val="000000"/>
                </a:solidFill>
                <a:latin typeface="Calibri"/>
                <a:ea typeface="Calibri"/>
                <a:cs typeface="Calibri"/>
                <a:sym typeface="Calibri"/>
              </a:rPr>
              <a:t>Repaint</a:t>
            </a:r>
            <a:endParaRPr sz="1200" b="1">
              <a:solidFill>
                <a:srgbClr val="000000"/>
              </a:solidFill>
              <a:latin typeface="Calibri"/>
              <a:ea typeface="Calibri"/>
              <a:cs typeface="Calibri"/>
              <a:sym typeface="Calibri"/>
            </a:endParaRPr>
          </a:p>
          <a:p>
            <a:pPr marL="0" lvl="0" indent="0" algn="l" rtl="0">
              <a:lnSpc>
                <a:spcPct val="158000"/>
              </a:lnSpc>
              <a:spcBef>
                <a:spcPts val="500"/>
              </a:spcBef>
              <a:spcAft>
                <a:spcPts val="0"/>
              </a:spcAft>
              <a:buNone/>
            </a:pPr>
            <a:r>
              <a:rPr lang="en" sz="1200">
                <a:solidFill>
                  <a:srgbClr val="000000"/>
                </a:solidFill>
                <a:latin typeface="Calibri"/>
                <a:ea typeface="Calibri"/>
                <a:cs typeface="Calibri"/>
                <a:sym typeface="Calibri"/>
              </a:rPr>
              <a:t>Also known as redraw, repaint is the name of the process used by the browser when it needs to update some style that is not about layout. In other words styles not related with position, width or height. An example would be a manipulation of the background color.</a:t>
            </a:r>
            <a:endParaRPr sz="1200">
              <a:solidFill>
                <a:srgbClr val="000000"/>
              </a:solidFill>
              <a:latin typeface="Calibri"/>
              <a:ea typeface="Calibri"/>
              <a:cs typeface="Calibri"/>
              <a:sym typeface="Calibri"/>
            </a:endParaRPr>
          </a:p>
          <a:p>
            <a:pPr marL="0" lvl="0" indent="0" algn="l" rtl="0">
              <a:lnSpc>
                <a:spcPct val="158000"/>
              </a:lnSpc>
              <a:spcBef>
                <a:spcPts val="500"/>
              </a:spcBef>
              <a:spcAft>
                <a:spcPts val="0"/>
              </a:spcAft>
              <a:buNone/>
            </a:pPr>
            <a:endParaRPr sz="1200">
              <a:solidFill>
                <a:srgbClr val="000000"/>
              </a:solidFill>
              <a:latin typeface="Calibri"/>
              <a:ea typeface="Calibri"/>
              <a:cs typeface="Calibri"/>
              <a:sym typeface="Calibri"/>
            </a:endParaRPr>
          </a:p>
          <a:p>
            <a:pPr marL="0" lvl="0" indent="0" algn="l" rtl="0">
              <a:lnSpc>
                <a:spcPct val="158000"/>
              </a:lnSpc>
              <a:spcBef>
                <a:spcPts val="2200"/>
              </a:spcBef>
              <a:spcAft>
                <a:spcPts val="0"/>
              </a:spcAft>
              <a:buNone/>
            </a:pPr>
            <a:endParaRPr sz="1200">
              <a:solidFill>
                <a:srgbClr val="000000"/>
              </a:solidFill>
              <a:latin typeface="Calibri"/>
              <a:ea typeface="Calibri"/>
              <a:cs typeface="Calibri"/>
              <a:sym typeface="Calibri"/>
            </a:endParaRPr>
          </a:p>
          <a:p>
            <a:pPr marL="0" lvl="0" indent="0" algn="l" rtl="0">
              <a:spcBef>
                <a:spcPts val="0"/>
              </a:spcBef>
              <a:spcAft>
                <a:spcPts val="1600"/>
              </a:spcAft>
              <a:buNone/>
            </a:pPr>
            <a:endParaRPr sz="1200">
              <a:latin typeface="Calibri"/>
              <a:ea typeface="Calibri"/>
              <a:cs typeface="Calibri"/>
              <a:sym typeface="Calibri"/>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8" name="Google Shape;378;p65"/>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Can Manage Component Updates</a:t>
            </a:r>
            <a:endParaRPr/>
          </a:p>
        </p:txBody>
      </p:sp>
      <p:sp>
        <p:nvSpPr>
          <p:cNvPr id="379" name="Google Shape;379;p65"/>
          <p:cNvSpPr txBox="1">
            <a:spLocks noGrp="1"/>
          </p:cNvSpPr>
          <p:nvPr>
            <p:ph type="body" idx="1"/>
          </p:nvPr>
        </p:nvSpPr>
        <p:spPr>
          <a:xfrm>
            <a:off x="311700" y="1530250"/>
            <a:ext cx="8520600" cy="303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latin typeface="Calibri"/>
                <a:ea typeface="Calibri"/>
                <a:cs typeface="Calibri"/>
                <a:sym typeface="Calibri"/>
              </a:rPr>
              <a:t>On state changes, React component can control the Re-Rendering</a:t>
            </a:r>
            <a:endParaRPr sz="1400">
              <a:latin typeface="Calibri"/>
              <a:ea typeface="Calibri"/>
              <a:cs typeface="Calibri"/>
              <a:sym typeface="Calibri"/>
            </a:endParaRPr>
          </a:p>
          <a:p>
            <a:pPr marL="0" lvl="0" indent="0" algn="l" rtl="0">
              <a:spcBef>
                <a:spcPts val="1600"/>
              </a:spcBef>
              <a:spcAft>
                <a:spcPts val="0"/>
              </a:spcAft>
              <a:buNone/>
            </a:pPr>
            <a:r>
              <a:rPr lang="en" sz="1400">
                <a:latin typeface="Calibri"/>
                <a:ea typeface="Calibri"/>
                <a:cs typeface="Calibri"/>
                <a:sym typeface="Calibri"/>
              </a:rPr>
              <a:t>On conditional basis, the Rendering for the current change can be disabled</a:t>
            </a:r>
            <a:endParaRPr sz="1400">
              <a:latin typeface="Calibri"/>
              <a:ea typeface="Calibri"/>
              <a:cs typeface="Calibri"/>
              <a:sym typeface="Calibri"/>
            </a:endParaRPr>
          </a:p>
          <a:p>
            <a:pPr marL="0" lvl="0" indent="0" algn="l" rtl="0">
              <a:spcBef>
                <a:spcPts val="1600"/>
              </a:spcBef>
              <a:spcAft>
                <a:spcPts val="0"/>
              </a:spcAft>
              <a:buNone/>
            </a:pPr>
            <a:r>
              <a:rPr lang="en" sz="1400">
                <a:latin typeface="Calibri"/>
                <a:ea typeface="Calibri"/>
                <a:cs typeface="Calibri"/>
                <a:sym typeface="Calibri"/>
              </a:rPr>
              <a:t>In order to stop component from updation</a:t>
            </a:r>
            <a:endParaRPr sz="1400">
              <a:latin typeface="Calibri"/>
              <a:ea typeface="Calibri"/>
              <a:cs typeface="Calibri"/>
              <a:sym typeface="Calibri"/>
            </a:endParaRPr>
          </a:p>
          <a:p>
            <a:pPr marL="457200" lvl="0" indent="-317500" algn="l" rtl="0">
              <a:lnSpc>
                <a:spcPct val="150000"/>
              </a:lnSpc>
              <a:spcBef>
                <a:spcPts val="1600"/>
              </a:spcBef>
              <a:spcAft>
                <a:spcPts val="0"/>
              </a:spcAft>
              <a:buSzPts val="1400"/>
              <a:buFont typeface="Calibri"/>
              <a:buChar char="●"/>
            </a:pPr>
            <a:r>
              <a:rPr lang="en" sz="1400">
                <a:latin typeface="Calibri"/>
                <a:ea typeface="Calibri"/>
                <a:cs typeface="Calibri"/>
                <a:sym typeface="Calibri"/>
              </a:rPr>
              <a:t>“shouldComponentUpdate” should return “false”</a:t>
            </a:r>
            <a:endParaRPr sz="1400">
              <a:latin typeface="Calibri"/>
              <a:ea typeface="Calibri"/>
              <a:cs typeface="Calibri"/>
              <a:sym typeface="Calibri"/>
            </a:endParaRPr>
          </a:p>
          <a:p>
            <a:pPr marL="457200" lvl="0" indent="-317500" algn="l" rtl="0">
              <a:lnSpc>
                <a:spcPct val="150000"/>
              </a:lnSpc>
              <a:spcBef>
                <a:spcPts val="0"/>
              </a:spcBef>
              <a:spcAft>
                <a:spcPts val="0"/>
              </a:spcAft>
              <a:buSzPts val="1400"/>
              <a:buFont typeface="Calibri"/>
              <a:buChar char="●"/>
            </a:pPr>
            <a:r>
              <a:rPr lang="en" sz="1400">
                <a:latin typeface="Calibri"/>
                <a:ea typeface="Calibri"/>
                <a:cs typeface="Calibri"/>
                <a:sym typeface="Calibri"/>
              </a:rPr>
              <a:t>On returning “false”, Component will not be updated</a:t>
            </a:r>
            <a:endParaRPr sz="1400">
              <a:latin typeface="Calibri"/>
              <a:ea typeface="Calibri"/>
              <a:cs typeface="Calibri"/>
              <a:sym typeface="Calibri"/>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384" name="Google Shape;384;p66"/>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Pure Stateless Functions Components</a:t>
            </a:r>
            <a:endParaRPr/>
          </a:p>
        </p:txBody>
      </p:sp>
      <p:sp>
        <p:nvSpPr>
          <p:cNvPr id="385" name="Google Shape;385;p66"/>
          <p:cNvSpPr txBox="1">
            <a:spLocks noGrp="1"/>
          </p:cNvSpPr>
          <p:nvPr>
            <p:ph type="body" idx="1"/>
          </p:nvPr>
        </p:nvSpPr>
        <p:spPr>
          <a:xfrm>
            <a:off x="311700" y="2756050"/>
            <a:ext cx="8520600" cy="181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latin typeface="Calibri"/>
                <a:ea typeface="Calibri"/>
                <a:cs typeface="Calibri"/>
                <a:sym typeface="Calibri"/>
              </a:rPr>
              <a:t>React contains Stateless Components</a:t>
            </a:r>
            <a:endParaRPr sz="1400">
              <a:latin typeface="Calibri"/>
              <a:ea typeface="Calibri"/>
              <a:cs typeface="Calibri"/>
              <a:sym typeface="Calibri"/>
            </a:endParaRPr>
          </a:p>
          <a:p>
            <a:pPr marL="0" lvl="0" indent="0" algn="l" rtl="0">
              <a:spcBef>
                <a:spcPts val="1600"/>
              </a:spcBef>
              <a:spcAft>
                <a:spcPts val="0"/>
              </a:spcAft>
              <a:buNone/>
            </a:pPr>
            <a:r>
              <a:rPr lang="en" sz="1400">
                <a:latin typeface="Calibri"/>
                <a:ea typeface="Calibri"/>
                <a:cs typeface="Calibri"/>
                <a:sym typeface="Calibri"/>
              </a:rPr>
              <a:t>In case of Stateless components, the Component is rendered according to the “props”</a:t>
            </a:r>
            <a:endParaRPr sz="1400">
              <a:latin typeface="Calibri"/>
              <a:ea typeface="Calibri"/>
              <a:cs typeface="Calibri"/>
              <a:sym typeface="Calibri"/>
            </a:endParaRPr>
          </a:p>
          <a:p>
            <a:pPr marL="0" lvl="0" indent="0" algn="l" rtl="0">
              <a:spcBef>
                <a:spcPts val="1600"/>
              </a:spcBef>
              <a:spcAft>
                <a:spcPts val="0"/>
              </a:spcAft>
              <a:buNone/>
            </a:pPr>
            <a:r>
              <a:rPr lang="en" sz="1400">
                <a:latin typeface="Calibri"/>
                <a:ea typeface="Calibri"/>
                <a:cs typeface="Calibri"/>
                <a:sym typeface="Calibri"/>
              </a:rPr>
              <a:t>It behaves as a pure function, where for each specific state, same output is rendered</a:t>
            </a:r>
            <a:endParaRPr sz="1400">
              <a:latin typeface="Calibri"/>
              <a:ea typeface="Calibri"/>
              <a:cs typeface="Calibri"/>
              <a:sym typeface="Calibri"/>
            </a:endParaRPr>
          </a:p>
          <a:p>
            <a:pPr marL="0" lvl="0" indent="0" algn="l" rtl="0">
              <a:spcBef>
                <a:spcPts val="1600"/>
              </a:spcBef>
              <a:spcAft>
                <a:spcPts val="1600"/>
              </a:spcAft>
              <a:buNone/>
            </a:pPr>
            <a:endParaRPr sz="1400">
              <a:latin typeface="Calibri"/>
              <a:ea typeface="Calibri"/>
              <a:cs typeface="Calibri"/>
              <a:sym typeface="Calibri"/>
            </a:endParaRPr>
          </a:p>
        </p:txBody>
      </p:sp>
      <p:pic>
        <p:nvPicPr>
          <p:cNvPr id="386" name="Google Shape;386;p66"/>
          <p:cNvPicPr preferRelativeResize="0"/>
          <p:nvPr/>
        </p:nvPicPr>
        <p:blipFill>
          <a:blip r:embed="rId3">
            <a:alphaModFix/>
          </a:blip>
          <a:stretch>
            <a:fillRect/>
          </a:stretch>
        </p:blipFill>
        <p:spPr>
          <a:xfrm>
            <a:off x="311700" y="1466775"/>
            <a:ext cx="5648325" cy="942975"/>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sp>
        <p:nvSpPr>
          <p:cNvPr id="411" name="Google Shape;411;p70"/>
          <p:cNvSpPr txBox="1">
            <a:spLocks noGrp="1"/>
          </p:cNvSpPr>
          <p:nvPr>
            <p:ph type="title"/>
          </p:nvPr>
        </p:nvSpPr>
        <p:spPr>
          <a:xfrm>
            <a:off x="200913" y="691275"/>
            <a:ext cx="35964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One Way Data Flow</a:t>
            </a:r>
            <a:endParaRPr/>
          </a:p>
        </p:txBody>
      </p:sp>
      <p:sp>
        <p:nvSpPr>
          <p:cNvPr id="412" name="Google Shape;412;p70"/>
          <p:cNvSpPr txBox="1">
            <a:spLocks noGrp="1"/>
          </p:cNvSpPr>
          <p:nvPr>
            <p:ph type="body" idx="1"/>
          </p:nvPr>
        </p:nvSpPr>
        <p:spPr>
          <a:xfrm>
            <a:off x="3872600" y="399825"/>
            <a:ext cx="5143500" cy="389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latin typeface="Calibri"/>
                <a:ea typeface="Calibri"/>
                <a:cs typeface="Calibri"/>
                <a:sym typeface="Calibri"/>
              </a:rPr>
              <a:t>Application Data is defined at Parent Level</a:t>
            </a:r>
            <a:endParaRPr sz="1400">
              <a:latin typeface="Calibri"/>
              <a:ea typeface="Calibri"/>
              <a:cs typeface="Calibri"/>
              <a:sym typeface="Calibri"/>
            </a:endParaRPr>
          </a:p>
          <a:p>
            <a:pPr marL="0" lvl="0" indent="0" algn="l" rtl="0">
              <a:spcBef>
                <a:spcPts val="1600"/>
              </a:spcBef>
              <a:spcAft>
                <a:spcPts val="0"/>
              </a:spcAft>
              <a:buNone/>
            </a:pPr>
            <a:r>
              <a:rPr lang="en" sz="1400">
                <a:latin typeface="Calibri"/>
                <a:ea typeface="Calibri"/>
                <a:cs typeface="Calibri"/>
                <a:sym typeface="Calibri"/>
              </a:rPr>
              <a:t>This Parent Level Data(state) Flows from Parent To Children</a:t>
            </a:r>
            <a:endParaRPr sz="1400">
              <a:latin typeface="Calibri"/>
              <a:ea typeface="Calibri"/>
              <a:cs typeface="Calibri"/>
              <a:sym typeface="Calibri"/>
            </a:endParaRPr>
          </a:p>
          <a:p>
            <a:pPr marL="0" lvl="0" indent="0" algn="l" rtl="0">
              <a:spcBef>
                <a:spcPts val="1600"/>
              </a:spcBef>
              <a:spcAft>
                <a:spcPts val="0"/>
              </a:spcAft>
              <a:buNone/>
            </a:pPr>
            <a:r>
              <a:rPr lang="en" sz="1400">
                <a:latin typeface="Calibri"/>
                <a:ea typeface="Calibri"/>
                <a:cs typeface="Calibri"/>
                <a:sym typeface="Calibri"/>
              </a:rPr>
              <a:t>Child Components takes this data in form of “props”</a:t>
            </a:r>
            <a:endParaRPr sz="1400">
              <a:latin typeface="Calibri"/>
              <a:ea typeface="Calibri"/>
              <a:cs typeface="Calibri"/>
              <a:sym typeface="Calibri"/>
            </a:endParaRPr>
          </a:p>
          <a:p>
            <a:pPr marL="0" lvl="0" indent="0" algn="l" rtl="0">
              <a:spcBef>
                <a:spcPts val="1600"/>
              </a:spcBef>
              <a:spcAft>
                <a:spcPts val="0"/>
              </a:spcAft>
              <a:buNone/>
            </a:pPr>
            <a:r>
              <a:rPr lang="en" sz="1400">
                <a:latin typeface="Calibri"/>
                <a:ea typeface="Calibri"/>
                <a:cs typeface="Calibri"/>
                <a:sym typeface="Calibri"/>
              </a:rPr>
              <a:t>“Props” are read only and cannot be modified by Child</a:t>
            </a:r>
            <a:endParaRPr sz="1400">
              <a:latin typeface="Calibri"/>
              <a:ea typeface="Calibri"/>
              <a:cs typeface="Calibri"/>
              <a:sym typeface="Calibri"/>
            </a:endParaRPr>
          </a:p>
          <a:p>
            <a:pPr marL="0" lvl="0" indent="0" algn="l" rtl="0">
              <a:spcBef>
                <a:spcPts val="1600"/>
              </a:spcBef>
              <a:spcAft>
                <a:spcPts val="0"/>
              </a:spcAft>
              <a:buNone/>
            </a:pPr>
            <a:r>
              <a:rPr lang="en" sz="1400">
                <a:latin typeface="Calibri"/>
                <a:ea typeface="Calibri"/>
                <a:cs typeface="Calibri"/>
                <a:sym typeface="Calibri"/>
              </a:rPr>
              <a:t>State can change consistently. Any state Changes, propagates down</a:t>
            </a:r>
            <a:endParaRPr sz="1400">
              <a:latin typeface="Calibri"/>
              <a:ea typeface="Calibri"/>
              <a:cs typeface="Calibri"/>
              <a:sym typeface="Calibri"/>
            </a:endParaRPr>
          </a:p>
          <a:p>
            <a:pPr marL="0" lvl="0" indent="0" algn="l" rtl="0">
              <a:spcBef>
                <a:spcPts val="1600"/>
              </a:spcBef>
              <a:spcAft>
                <a:spcPts val="0"/>
              </a:spcAft>
              <a:buNone/>
            </a:pPr>
            <a:r>
              <a:rPr lang="en" sz="1400">
                <a:latin typeface="Calibri"/>
                <a:ea typeface="Calibri"/>
                <a:cs typeface="Calibri"/>
                <a:sym typeface="Calibri"/>
              </a:rPr>
              <a:t>Encourage to create Application State at Single Point</a:t>
            </a:r>
            <a:endParaRPr sz="1400">
              <a:latin typeface="Calibri"/>
              <a:ea typeface="Calibri"/>
              <a:cs typeface="Calibri"/>
              <a:sym typeface="Calibri"/>
            </a:endParaRPr>
          </a:p>
          <a:p>
            <a:pPr marL="0" lvl="0" indent="0" algn="l" rtl="0">
              <a:spcBef>
                <a:spcPts val="1600"/>
              </a:spcBef>
              <a:spcAft>
                <a:spcPts val="0"/>
              </a:spcAft>
              <a:buNone/>
            </a:pPr>
            <a:r>
              <a:rPr lang="en" sz="1400">
                <a:latin typeface="Calibri"/>
                <a:ea typeface="Calibri"/>
                <a:cs typeface="Calibri"/>
                <a:sym typeface="Calibri"/>
              </a:rPr>
              <a:t>Data flow from Top to Bottom</a:t>
            </a:r>
            <a:endParaRPr sz="1400">
              <a:latin typeface="Calibri"/>
              <a:ea typeface="Calibri"/>
              <a:cs typeface="Calibri"/>
              <a:sym typeface="Calibri"/>
            </a:endParaRPr>
          </a:p>
          <a:p>
            <a:pPr marL="0" lvl="0" indent="0" algn="l" rtl="0">
              <a:spcBef>
                <a:spcPts val="1600"/>
              </a:spcBef>
              <a:spcAft>
                <a:spcPts val="0"/>
              </a:spcAft>
              <a:buNone/>
            </a:pPr>
            <a:r>
              <a:rPr lang="en" sz="1400">
                <a:latin typeface="Calibri"/>
                <a:ea typeface="Calibri"/>
                <a:cs typeface="Calibri"/>
                <a:sym typeface="Calibri"/>
              </a:rPr>
              <a:t>“Props” + “State” combines to form data model to render</a:t>
            </a:r>
            <a:endParaRPr sz="1400">
              <a:latin typeface="Calibri"/>
              <a:ea typeface="Calibri"/>
              <a:cs typeface="Calibri"/>
              <a:sym typeface="Calibri"/>
            </a:endParaRPr>
          </a:p>
          <a:p>
            <a:pPr marL="0" lvl="0" indent="0" algn="l" rtl="0">
              <a:spcBef>
                <a:spcPts val="1600"/>
              </a:spcBef>
              <a:spcAft>
                <a:spcPts val="1600"/>
              </a:spcAft>
              <a:buNone/>
            </a:pPr>
            <a:endParaRPr sz="1400">
              <a:latin typeface="Calibri"/>
              <a:ea typeface="Calibri"/>
              <a:cs typeface="Calibri"/>
              <a:sym typeface="Calibri"/>
            </a:endParaRPr>
          </a:p>
        </p:txBody>
      </p:sp>
      <p:pic>
        <p:nvPicPr>
          <p:cNvPr id="413" name="Google Shape;413;p70"/>
          <p:cNvPicPr preferRelativeResize="0"/>
          <p:nvPr/>
        </p:nvPicPr>
        <p:blipFill>
          <a:blip r:embed="rId3">
            <a:alphaModFix/>
          </a:blip>
          <a:stretch>
            <a:fillRect/>
          </a:stretch>
        </p:blipFill>
        <p:spPr>
          <a:xfrm>
            <a:off x="668175" y="1542188"/>
            <a:ext cx="2661875" cy="2661875"/>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sp>
        <p:nvSpPr>
          <p:cNvPr id="418" name="Google Shape;418;p71"/>
          <p:cNvSpPr txBox="1">
            <a:spLocks noGrp="1"/>
          </p:cNvSpPr>
          <p:nvPr>
            <p:ph type="title"/>
          </p:nvPr>
        </p:nvSpPr>
        <p:spPr>
          <a:xfrm>
            <a:off x="1131463" y="319600"/>
            <a:ext cx="68811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Propagating Event From Child to Parent</a:t>
            </a:r>
            <a:endParaRPr/>
          </a:p>
        </p:txBody>
      </p:sp>
      <p:pic>
        <p:nvPicPr>
          <p:cNvPr id="419" name="Google Shape;419;p71"/>
          <p:cNvPicPr preferRelativeResize="0"/>
          <p:nvPr/>
        </p:nvPicPr>
        <p:blipFill>
          <a:blip r:embed="rId3">
            <a:alphaModFix/>
          </a:blip>
          <a:stretch>
            <a:fillRect/>
          </a:stretch>
        </p:blipFill>
        <p:spPr>
          <a:xfrm>
            <a:off x="2576013" y="1165322"/>
            <a:ext cx="3991976" cy="3447625"/>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644"/>
        <p:cNvGrpSpPr/>
        <p:nvPr/>
      </p:nvGrpSpPr>
      <p:grpSpPr>
        <a:xfrm>
          <a:off x="0" y="0"/>
          <a:ext cx="0" cy="0"/>
          <a:chOff x="0" y="0"/>
          <a:chExt cx="0" cy="0"/>
        </a:xfrm>
      </p:grpSpPr>
      <p:sp>
        <p:nvSpPr>
          <p:cNvPr id="645" name="Google Shape;645;p101"/>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State Data Flow Down</a:t>
            </a:r>
            <a:endParaRPr/>
          </a:p>
        </p:txBody>
      </p:sp>
      <p:sp>
        <p:nvSpPr>
          <p:cNvPr id="646" name="Google Shape;646;p101"/>
          <p:cNvSpPr txBox="1">
            <a:spLocks noGrp="1"/>
          </p:cNvSpPr>
          <p:nvPr>
            <p:ph type="body" idx="1"/>
          </p:nvPr>
        </p:nvSpPr>
        <p:spPr>
          <a:xfrm>
            <a:off x="311700" y="2075925"/>
            <a:ext cx="8520600" cy="2493000"/>
          </a:xfrm>
          <a:prstGeom prst="rect">
            <a:avLst/>
          </a:prstGeom>
        </p:spPr>
        <p:txBody>
          <a:bodyPr spcFirstLastPara="1" wrap="square" lIns="91425" tIns="91425" rIns="91425" bIns="91425" anchor="t" anchorCtr="0">
            <a:noAutofit/>
          </a:bodyPr>
          <a:lstStyle/>
          <a:p>
            <a:pPr marL="0" lvl="0" indent="0" algn="l" rtl="0">
              <a:lnSpc>
                <a:spcPct val="170000"/>
              </a:lnSpc>
              <a:spcBef>
                <a:spcPts val="2300"/>
              </a:spcBef>
              <a:spcAft>
                <a:spcPts val="0"/>
              </a:spcAft>
              <a:buClr>
                <a:srgbClr val="000000"/>
              </a:buClr>
              <a:buSzPts val="1100"/>
              <a:buFont typeface="Arial"/>
              <a:buNone/>
            </a:pPr>
            <a:r>
              <a:rPr lang="en" sz="1300">
                <a:solidFill>
                  <a:srgbClr val="000000"/>
                </a:solidFill>
              </a:rPr>
              <a:t>Neither parent nor child components can know if a certain component is stateful or stateless</a:t>
            </a:r>
            <a:endParaRPr sz="1300">
              <a:solidFill>
                <a:srgbClr val="000000"/>
              </a:solidFill>
            </a:endParaRPr>
          </a:p>
          <a:p>
            <a:pPr marL="0" lvl="0" indent="0" algn="l" rtl="0">
              <a:lnSpc>
                <a:spcPct val="170000"/>
              </a:lnSpc>
              <a:spcBef>
                <a:spcPts val="2300"/>
              </a:spcBef>
              <a:spcAft>
                <a:spcPts val="0"/>
              </a:spcAft>
              <a:buClr>
                <a:srgbClr val="000000"/>
              </a:buClr>
              <a:buSzPts val="1100"/>
              <a:buFont typeface="Arial"/>
              <a:buNone/>
            </a:pPr>
            <a:r>
              <a:rPr lang="en" sz="1300">
                <a:solidFill>
                  <a:srgbClr val="000000"/>
                </a:solidFill>
              </a:rPr>
              <a:t>Parent or Should should not be concerned about the Built of certain component.</a:t>
            </a:r>
            <a:endParaRPr sz="1300">
              <a:solidFill>
                <a:srgbClr val="000000"/>
              </a:solidFill>
            </a:endParaRPr>
          </a:p>
          <a:p>
            <a:pPr marL="0" lvl="0" indent="0" algn="l" rtl="0">
              <a:lnSpc>
                <a:spcPct val="170000"/>
              </a:lnSpc>
              <a:spcBef>
                <a:spcPts val="2300"/>
              </a:spcBef>
              <a:spcAft>
                <a:spcPts val="0"/>
              </a:spcAft>
              <a:buClr>
                <a:srgbClr val="000000"/>
              </a:buClr>
              <a:buSzPts val="1100"/>
              <a:buFont typeface="Arial"/>
              <a:buNone/>
            </a:pPr>
            <a:r>
              <a:rPr lang="en" sz="1300">
                <a:solidFill>
                  <a:srgbClr val="000000"/>
                </a:solidFill>
              </a:rPr>
              <a:t>State is often Local It is not accessible to any component other than the one that owns and sets it.</a:t>
            </a:r>
            <a:endParaRPr sz="1300">
              <a:solidFill>
                <a:srgbClr val="000000"/>
              </a:solidFill>
            </a:endParaRPr>
          </a:p>
          <a:p>
            <a:pPr marL="0" lvl="0" indent="0" algn="l" rtl="0">
              <a:lnSpc>
                <a:spcPct val="170000"/>
              </a:lnSpc>
              <a:spcBef>
                <a:spcPts val="2300"/>
              </a:spcBef>
              <a:spcAft>
                <a:spcPts val="0"/>
              </a:spcAft>
              <a:buClr>
                <a:srgbClr val="000000"/>
              </a:buClr>
              <a:buSzPts val="1100"/>
              <a:buFont typeface="Arial"/>
              <a:buNone/>
            </a:pPr>
            <a:r>
              <a:rPr lang="en" sz="1300">
                <a:solidFill>
                  <a:srgbClr val="000000"/>
                </a:solidFill>
              </a:rPr>
              <a:t>A component may choose to pass its state down as props to its child components:</a:t>
            </a:r>
            <a:endParaRPr sz="1300">
              <a:solidFill>
                <a:srgbClr val="000000"/>
              </a:solidFill>
            </a:endParaRPr>
          </a:p>
          <a:p>
            <a:pPr marL="0" lvl="0" indent="0" algn="l" rtl="0">
              <a:spcBef>
                <a:spcPts val="0"/>
              </a:spcBef>
              <a:spcAft>
                <a:spcPts val="1600"/>
              </a:spcAft>
              <a:buNone/>
            </a:pPr>
            <a:endParaRPr/>
          </a:p>
        </p:txBody>
      </p:sp>
      <p:pic>
        <p:nvPicPr>
          <p:cNvPr id="647" name="Google Shape;647;p101"/>
          <p:cNvPicPr preferRelativeResize="0"/>
          <p:nvPr/>
        </p:nvPicPr>
        <p:blipFill>
          <a:blip r:embed="rId3">
            <a:alphaModFix/>
          </a:blip>
          <a:stretch>
            <a:fillRect/>
          </a:stretch>
        </p:blipFill>
        <p:spPr>
          <a:xfrm>
            <a:off x="311700" y="1211350"/>
            <a:ext cx="6067425" cy="542925"/>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sp>
        <p:nvSpPr>
          <p:cNvPr id="424" name="Google Shape;424;p72"/>
          <p:cNvSpPr txBox="1">
            <a:spLocks noGrp="1"/>
          </p:cNvSpPr>
          <p:nvPr>
            <p:ph type="title"/>
          </p:nvPr>
        </p:nvSpPr>
        <p:spPr>
          <a:xfrm>
            <a:off x="3085200" y="269350"/>
            <a:ext cx="2973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Handling Events</a:t>
            </a:r>
            <a:endParaRPr/>
          </a:p>
        </p:txBody>
      </p:sp>
      <p:sp>
        <p:nvSpPr>
          <p:cNvPr id="425" name="Google Shape;425;p72"/>
          <p:cNvSpPr txBox="1">
            <a:spLocks noGrp="1"/>
          </p:cNvSpPr>
          <p:nvPr>
            <p:ph type="body" idx="1"/>
          </p:nvPr>
        </p:nvSpPr>
        <p:spPr>
          <a:xfrm>
            <a:off x="4048500" y="1456650"/>
            <a:ext cx="4783800" cy="2099700"/>
          </a:xfrm>
          <a:prstGeom prst="rect">
            <a:avLst/>
          </a:prstGeom>
        </p:spPr>
        <p:txBody>
          <a:bodyPr spcFirstLastPara="1" wrap="square" lIns="91425" tIns="91425" rIns="91425" bIns="91425" anchor="t" anchorCtr="0">
            <a:noAutofit/>
          </a:bodyPr>
          <a:lstStyle/>
          <a:p>
            <a:pPr marL="457200" lvl="0" indent="-317500" algn="l" rtl="0">
              <a:lnSpc>
                <a:spcPct val="180000"/>
              </a:lnSpc>
              <a:spcBef>
                <a:spcPts val="0"/>
              </a:spcBef>
              <a:spcAft>
                <a:spcPts val="0"/>
              </a:spcAft>
              <a:buSzPts val="1400"/>
              <a:buFont typeface="Calibri"/>
              <a:buChar char="●"/>
            </a:pPr>
            <a:r>
              <a:rPr lang="en" sz="1400">
                <a:latin typeface="Calibri"/>
                <a:ea typeface="Calibri"/>
                <a:cs typeface="Calibri"/>
                <a:sym typeface="Calibri"/>
              </a:rPr>
              <a:t>Events are raised to bring changes to State</a:t>
            </a:r>
            <a:endParaRPr sz="1400">
              <a:latin typeface="Calibri"/>
              <a:ea typeface="Calibri"/>
              <a:cs typeface="Calibri"/>
              <a:sym typeface="Calibri"/>
            </a:endParaRPr>
          </a:p>
          <a:p>
            <a:pPr marL="457200" lvl="0" indent="-317500" algn="l" rtl="0">
              <a:lnSpc>
                <a:spcPct val="180000"/>
              </a:lnSpc>
              <a:spcBef>
                <a:spcPts val="0"/>
              </a:spcBef>
              <a:spcAft>
                <a:spcPts val="0"/>
              </a:spcAft>
              <a:buSzPts val="1400"/>
              <a:buFont typeface="Calibri"/>
              <a:buChar char="●"/>
            </a:pPr>
            <a:r>
              <a:rPr lang="en" sz="1400">
                <a:latin typeface="Calibri"/>
                <a:ea typeface="Calibri"/>
                <a:cs typeface="Calibri"/>
                <a:sym typeface="Calibri"/>
              </a:rPr>
              <a:t>Once the State Data changes, render Cycle is called</a:t>
            </a:r>
            <a:endParaRPr sz="1400">
              <a:latin typeface="Calibri"/>
              <a:ea typeface="Calibri"/>
              <a:cs typeface="Calibri"/>
              <a:sym typeface="Calibri"/>
            </a:endParaRPr>
          </a:p>
          <a:p>
            <a:pPr marL="457200" lvl="0" indent="-317500" algn="l" rtl="0">
              <a:lnSpc>
                <a:spcPct val="180000"/>
              </a:lnSpc>
              <a:spcBef>
                <a:spcPts val="0"/>
              </a:spcBef>
              <a:spcAft>
                <a:spcPts val="0"/>
              </a:spcAft>
              <a:buSzPts val="1400"/>
              <a:buFont typeface="Calibri"/>
              <a:buChar char="●"/>
            </a:pPr>
            <a:r>
              <a:rPr lang="en" sz="1400">
                <a:latin typeface="Calibri"/>
                <a:ea typeface="Calibri"/>
                <a:cs typeface="Calibri"/>
                <a:sym typeface="Calibri"/>
              </a:rPr>
              <a:t>Updates are propagated to the Components</a:t>
            </a:r>
            <a:endParaRPr sz="1400">
              <a:latin typeface="Calibri"/>
              <a:ea typeface="Calibri"/>
              <a:cs typeface="Calibri"/>
              <a:sym typeface="Calibri"/>
            </a:endParaRPr>
          </a:p>
          <a:p>
            <a:pPr marL="457200" lvl="0" indent="-317500" algn="l" rtl="0">
              <a:lnSpc>
                <a:spcPct val="180000"/>
              </a:lnSpc>
              <a:spcBef>
                <a:spcPts val="0"/>
              </a:spcBef>
              <a:spcAft>
                <a:spcPts val="0"/>
              </a:spcAft>
              <a:buSzPts val="1400"/>
              <a:buFont typeface="Calibri"/>
              <a:buChar char="●"/>
            </a:pPr>
            <a:r>
              <a:rPr lang="en" sz="1400">
                <a:latin typeface="Calibri"/>
                <a:ea typeface="Calibri"/>
                <a:cs typeface="Calibri"/>
                <a:sym typeface="Calibri"/>
              </a:rPr>
              <a:t>Not Entire Component is re-rendered.</a:t>
            </a:r>
            <a:endParaRPr sz="1400">
              <a:latin typeface="Calibri"/>
              <a:ea typeface="Calibri"/>
              <a:cs typeface="Calibri"/>
              <a:sym typeface="Calibri"/>
            </a:endParaRPr>
          </a:p>
          <a:p>
            <a:pPr marL="457200" lvl="0" indent="-317500" algn="l" rtl="0">
              <a:lnSpc>
                <a:spcPct val="180000"/>
              </a:lnSpc>
              <a:spcBef>
                <a:spcPts val="0"/>
              </a:spcBef>
              <a:spcAft>
                <a:spcPts val="0"/>
              </a:spcAft>
              <a:buSzPts val="1400"/>
              <a:buFont typeface="Calibri"/>
              <a:buChar char="●"/>
            </a:pPr>
            <a:r>
              <a:rPr lang="en" sz="1400">
                <a:latin typeface="Calibri"/>
                <a:ea typeface="Calibri"/>
                <a:cs typeface="Calibri"/>
                <a:sym typeface="Calibri"/>
              </a:rPr>
              <a:t>Brings the Concept of Virtual DOM in the picture</a:t>
            </a:r>
            <a:endParaRPr sz="1400">
              <a:latin typeface="Calibri"/>
              <a:ea typeface="Calibri"/>
              <a:cs typeface="Calibri"/>
              <a:sym typeface="Calibri"/>
            </a:endParaRPr>
          </a:p>
        </p:txBody>
      </p:sp>
      <p:pic>
        <p:nvPicPr>
          <p:cNvPr id="426" name="Google Shape;426;p72"/>
          <p:cNvPicPr preferRelativeResize="0"/>
          <p:nvPr/>
        </p:nvPicPr>
        <p:blipFill>
          <a:blip r:embed="rId3">
            <a:alphaModFix/>
          </a:blip>
          <a:stretch>
            <a:fillRect/>
          </a:stretch>
        </p:blipFill>
        <p:spPr>
          <a:xfrm>
            <a:off x="447275" y="1239925"/>
            <a:ext cx="3410575" cy="301955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391" name="Google Shape;391;p67"/>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Synthetic Events</a:t>
            </a:r>
            <a:endParaRPr/>
          </a:p>
        </p:txBody>
      </p:sp>
      <p:sp>
        <p:nvSpPr>
          <p:cNvPr id="392" name="Google Shape;392;p67"/>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latin typeface="Calibri"/>
                <a:ea typeface="Calibri"/>
                <a:cs typeface="Calibri"/>
                <a:sym typeface="Calibri"/>
              </a:rPr>
              <a:t>Synthetic events are the wrapper over plain JavaScript Events</a:t>
            </a:r>
            <a:endParaRPr sz="1400">
              <a:latin typeface="Calibri"/>
              <a:ea typeface="Calibri"/>
              <a:cs typeface="Calibri"/>
              <a:sym typeface="Calibri"/>
            </a:endParaRPr>
          </a:p>
          <a:p>
            <a:pPr marL="0" lvl="0" indent="0" algn="l" rtl="0">
              <a:spcBef>
                <a:spcPts val="1600"/>
              </a:spcBef>
              <a:spcAft>
                <a:spcPts val="0"/>
              </a:spcAft>
              <a:buNone/>
            </a:pPr>
            <a:r>
              <a:rPr lang="en" sz="1400">
                <a:latin typeface="Calibri"/>
                <a:ea typeface="Calibri"/>
                <a:cs typeface="Calibri"/>
                <a:sym typeface="Calibri"/>
              </a:rPr>
              <a:t>Cross Browser Compatibility for Synthetic Events</a:t>
            </a:r>
            <a:endParaRPr sz="1400">
              <a:latin typeface="Calibri"/>
              <a:ea typeface="Calibri"/>
              <a:cs typeface="Calibri"/>
              <a:sym typeface="Calibri"/>
            </a:endParaRPr>
          </a:p>
          <a:p>
            <a:pPr marL="0" lvl="0" indent="0" algn="l" rtl="0">
              <a:spcBef>
                <a:spcPts val="1600"/>
              </a:spcBef>
              <a:spcAft>
                <a:spcPts val="0"/>
              </a:spcAft>
              <a:buNone/>
            </a:pPr>
            <a:r>
              <a:rPr lang="en" sz="1400">
                <a:latin typeface="Calibri"/>
                <a:ea typeface="Calibri"/>
                <a:cs typeface="Calibri"/>
                <a:sym typeface="Calibri"/>
              </a:rPr>
              <a:t>Events are not directly attached to the elements</a:t>
            </a:r>
            <a:endParaRPr sz="1400">
              <a:latin typeface="Calibri"/>
              <a:ea typeface="Calibri"/>
              <a:cs typeface="Calibri"/>
              <a:sym typeface="Calibri"/>
            </a:endParaRPr>
          </a:p>
          <a:p>
            <a:pPr marL="0" lvl="0" indent="0" algn="l" rtl="0">
              <a:spcBef>
                <a:spcPts val="1600"/>
              </a:spcBef>
              <a:spcAft>
                <a:spcPts val="0"/>
              </a:spcAft>
              <a:buNone/>
            </a:pPr>
            <a:r>
              <a:rPr lang="en" sz="1400">
                <a:latin typeface="Calibri"/>
                <a:ea typeface="Calibri"/>
                <a:cs typeface="Calibri"/>
                <a:sym typeface="Calibri"/>
              </a:rPr>
              <a:t>When we have multiple clickable divs inside a parent div:</a:t>
            </a:r>
            <a:endParaRPr sz="1400">
              <a:latin typeface="Calibri"/>
              <a:ea typeface="Calibri"/>
              <a:cs typeface="Calibri"/>
              <a:sym typeface="Calibri"/>
            </a:endParaRPr>
          </a:p>
          <a:p>
            <a:pPr marL="457200" lvl="0" indent="-317500" algn="l" rtl="0">
              <a:lnSpc>
                <a:spcPct val="150000"/>
              </a:lnSpc>
              <a:spcBef>
                <a:spcPts val="1600"/>
              </a:spcBef>
              <a:spcAft>
                <a:spcPts val="0"/>
              </a:spcAft>
              <a:buSzPts val="1400"/>
              <a:buFont typeface="Calibri"/>
              <a:buChar char="●"/>
            </a:pPr>
            <a:r>
              <a:rPr lang="en" sz="1400">
                <a:latin typeface="Calibri"/>
                <a:ea typeface="Calibri"/>
                <a:cs typeface="Calibri"/>
                <a:sym typeface="Calibri"/>
              </a:rPr>
              <a:t>React wont attach click event to each div</a:t>
            </a:r>
            <a:endParaRPr sz="1400">
              <a:latin typeface="Calibri"/>
              <a:ea typeface="Calibri"/>
              <a:cs typeface="Calibri"/>
              <a:sym typeface="Calibri"/>
            </a:endParaRPr>
          </a:p>
          <a:p>
            <a:pPr marL="457200" lvl="0" indent="-317500" algn="l" rtl="0">
              <a:lnSpc>
                <a:spcPct val="150000"/>
              </a:lnSpc>
              <a:spcBef>
                <a:spcPts val="0"/>
              </a:spcBef>
              <a:spcAft>
                <a:spcPts val="0"/>
              </a:spcAft>
              <a:buSzPts val="1400"/>
              <a:buFont typeface="Calibri"/>
              <a:buChar char="●"/>
            </a:pPr>
            <a:r>
              <a:rPr lang="en" sz="1400">
                <a:latin typeface="Calibri"/>
                <a:ea typeface="Calibri"/>
                <a:cs typeface="Calibri"/>
                <a:sym typeface="Calibri"/>
              </a:rPr>
              <a:t>React will automatically attach the event to parent div</a:t>
            </a:r>
            <a:endParaRPr sz="1400">
              <a:latin typeface="Calibri"/>
              <a:ea typeface="Calibri"/>
              <a:cs typeface="Calibri"/>
              <a:sym typeface="Calibri"/>
            </a:endParaRPr>
          </a:p>
          <a:p>
            <a:pPr marL="457200" lvl="0" indent="-317500" algn="l" rtl="0">
              <a:lnSpc>
                <a:spcPct val="150000"/>
              </a:lnSpc>
              <a:spcBef>
                <a:spcPts val="0"/>
              </a:spcBef>
              <a:spcAft>
                <a:spcPts val="0"/>
              </a:spcAft>
              <a:buSzPts val="1400"/>
              <a:buFont typeface="Calibri"/>
              <a:buChar char="●"/>
            </a:pPr>
            <a:r>
              <a:rPr lang="en" sz="1400">
                <a:latin typeface="Calibri"/>
                <a:ea typeface="Calibri"/>
                <a:cs typeface="Calibri"/>
                <a:sym typeface="Calibri"/>
              </a:rPr>
              <a:t>On the basis on input parameters, React decide which event to Call</a:t>
            </a:r>
            <a:endParaRPr sz="1400">
              <a:latin typeface="Calibri"/>
              <a:ea typeface="Calibri"/>
              <a:cs typeface="Calibri"/>
              <a:sym typeface="Calibri"/>
            </a:endParaRPr>
          </a:p>
          <a:p>
            <a:pPr marL="457200" lvl="0" indent="-317500" algn="l" rtl="0">
              <a:lnSpc>
                <a:spcPct val="150000"/>
              </a:lnSpc>
              <a:spcBef>
                <a:spcPts val="0"/>
              </a:spcBef>
              <a:spcAft>
                <a:spcPts val="0"/>
              </a:spcAft>
              <a:buSzPts val="1400"/>
              <a:buFont typeface="Calibri"/>
              <a:buChar char="●"/>
            </a:pPr>
            <a:r>
              <a:rPr lang="en" sz="1400">
                <a:latin typeface="Calibri"/>
                <a:ea typeface="Calibri"/>
                <a:cs typeface="Calibri"/>
                <a:sym typeface="Calibri"/>
              </a:rPr>
              <a:t>Optimises the performance of the Application</a:t>
            </a:r>
            <a:endParaRPr sz="1400">
              <a:latin typeface="Calibri"/>
              <a:ea typeface="Calibri"/>
              <a:cs typeface="Calibri"/>
              <a:sym typeface="Calibri"/>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651"/>
        <p:cNvGrpSpPr/>
        <p:nvPr/>
      </p:nvGrpSpPr>
      <p:grpSpPr>
        <a:xfrm>
          <a:off x="0" y="0"/>
          <a:ext cx="0" cy="0"/>
          <a:chOff x="0" y="0"/>
          <a:chExt cx="0" cy="0"/>
        </a:xfrm>
      </p:grpSpPr>
      <p:sp>
        <p:nvSpPr>
          <p:cNvPr id="652" name="Google Shape;652;p102"/>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Handling Events</a:t>
            </a:r>
            <a:endParaRPr/>
          </a:p>
        </p:txBody>
      </p:sp>
      <p:pic>
        <p:nvPicPr>
          <p:cNvPr id="653" name="Google Shape;653;p102"/>
          <p:cNvPicPr preferRelativeResize="0"/>
          <p:nvPr/>
        </p:nvPicPr>
        <p:blipFill>
          <a:blip r:embed="rId3">
            <a:alphaModFix/>
          </a:blip>
          <a:stretch>
            <a:fillRect/>
          </a:stretch>
        </p:blipFill>
        <p:spPr>
          <a:xfrm>
            <a:off x="399300" y="1139350"/>
            <a:ext cx="6991350" cy="3495675"/>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657"/>
        <p:cNvGrpSpPr/>
        <p:nvPr/>
      </p:nvGrpSpPr>
      <p:grpSpPr>
        <a:xfrm>
          <a:off x="0" y="0"/>
          <a:ext cx="0" cy="0"/>
          <a:chOff x="0" y="0"/>
          <a:chExt cx="0" cy="0"/>
        </a:xfrm>
      </p:grpSpPr>
      <p:sp>
        <p:nvSpPr>
          <p:cNvPr id="658" name="Google Shape;658;p103"/>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Attaching Events to the Component	</a:t>
            </a:r>
            <a:endParaRPr/>
          </a:p>
        </p:txBody>
      </p:sp>
      <p:sp>
        <p:nvSpPr>
          <p:cNvPr id="659" name="Google Shape;659;p103"/>
          <p:cNvSpPr txBox="1">
            <a:spLocks noGrp="1"/>
          </p:cNvSpPr>
          <p:nvPr>
            <p:ph type="body" idx="1"/>
          </p:nvPr>
        </p:nvSpPr>
        <p:spPr>
          <a:xfrm>
            <a:off x="311700" y="3341225"/>
            <a:ext cx="8520600" cy="1227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300">
                <a:solidFill>
                  <a:srgbClr val="000000"/>
                </a:solidFill>
              </a:rPr>
              <a:t>Another difference is that you cannot return </a:t>
            </a:r>
            <a:r>
              <a:rPr lang="en" sz="1050">
                <a:solidFill>
                  <a:srgbClr val="1A1A1A"/>
                </a:solidFill>
                <a:latin typeface="Courier New"/>
                <a:ea typeface="Courier New"/>
                <a:cs typeface="Courier New"/>
                <a:sym typeface="Courier New"/>
              </a:rPr>
              <a:t>false</a:t>
            </a:r>
            <a:r>
              <a:rPr lang="en" sz="1300">
                <a:solidFill>
                  <a:srgbClr val="000000"/>
                </a:solidFill>
              </a:rPr>
              <a:t> to prevent default behavior in React. You must call </a:t>
            </a:r>
            <a:r>
              <a:rPr lang="en" sz="1050">
                <a:solidFill>
                  <a:srgbClr val="1A1A1A"/>
                </a:solidFill>
                <a:latin typeface="Courier New"/>
                <a:ea typeface="Courier New"/>
                <a:cs typeface="Courier New"/>
                <a:sym typeface="Courier New"/>
              </a:rPr>
              <a:t>preventDefault</a:t>
            </a:r>
            <a:r>
              <a:rPr lang="en" sz="1300">
                <a:solidFill>
                  <a:srgbClr val="000000"/>
                </a:solidFill>
              </a:rPr>
              <a:t> explicitly.</a:t>
            </a:r>
            <a:endParaRPr/>
          </a:p>
        </p:txBody>
      </p:sp>
      <p:pic>
        <p:nvPicPr>
          <p:cNvPr id="660" name="Google Shape;660;p103"/>
          <p:cNvPicPr preferRelativeResize="0"/>
          <p:nvPr/>
        </p:nvPicPr>
        <p:blipFill>
          <a:blip r:embed="rId3">
            <a:alphaModFix/>
          </a:blip>
          <a:stretch>
            <a:fillRect/>
          </a:stretch>
        </p:blipFill>
        <p:spPr>
          <a:xfrm>
            <a:off x="311700" y="1262775"/>
            <a:ext cx="6496050" cy="904875"/>
          </a:xfrm>
          <a:prstGeom prst="rect">
            <a:avLst/>
          </a:prstGeom>
          <a:noFill/>
          <a:ln>
            <a:noFill/>
          </a:ln>
        </p:spPr>
      </p:pic>
      <p:pic>
        <p:nvPicPr>
          <p:cNvPr id="661" name="Google Shape;661;p103"/>
          <p:cNvPicPr preferRelativeResize="0"/>
          <p:nvPr/>
        </p:nvPicPr>
        <p:blipFill>
          <a:blip r:embed="rId4">
            <a:alphaModFix/>
          </a:blip>
          <a:stretch>
            <a:fillRect/>
          </a:stretch>
        </p:blipFill>
        <p:spPr>
          <a:xfrm>
            <a:off x="311700" y="2333601"/>
            <a:ext cx="4915850" cy="9509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30"/>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Introduction to React </a:t>
            </a:r>
            <a:endParaRPr/>
          </a:p>
        </p:txBody>
      </p:sp>
      <p:sp>
        <p:nvSpPr>
          <p:cNvPr id="157" name="Google Shape;157;p30"/>
          <p:cNvSpPr txBox="1">
            <a:spLocks noGrp="1"/>
          </p:cNvSpPr>
          <p:nvPr>
            <p:ph type="body" idx="1"/>
          </p:nvPr>
        </p:nvSpPr>
        <p:spPr>
          <a:xfrm>
            <a:off x="311700" y="1171025"/>
            <a:ext cx="8208900" cy="33390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400">
                <a:latin typeface="Calibri"/>
                <a:ea typeface="Calibri"/>
                <a:cs typeface="Calibri"/>
                <a:sym typeface="Calibri"/>
              </a:rPr>
              <a:t>Major Feature of React which make it distinct are:</a:t>
            </a:r>
            <a:endParaRPr sz="1400">
              <a:latin typeface="Calibri"/>
              <a:ea typeface="Calibri"/>
              <a:cs typeface="Calibri"/>
              <a:sym typeface="Calibri"/>
            </a:endParaRPr>
          </a:p>
          <a:p>
            <a:pPr marL="457200" lvl="0" indent="-317500" algn="l" rtl="0">
              <a:lnSpc>
                <a:spcPct val="150000"/>
              </a:lnSpc>
              <a:spcBef>
                <a:spcPts val="1600"/>
              </a:spcBef>
              <a:spcAft>
                <a:spcPts val="0"/>
              </a:spcAft>
              <a:buSzPts val="1400"/>
              <a:buFont typeface="Calibri"/>
              <a:buAutoNum type="arabicPeriod"/>
            </a:pPr>
            <a:r>
              <a:rPr lang="en" sz="1400">
                <a:latin typeface="Calibri"/>
                <a:ea typeface="Calibri"/>
                <a:cs typeface="Calibri"/>
                <a:sym typeface="Calibri"/>
              </a:rPr>
              <a:t>Concept of Virtual DOM</a:t>
            </a:r>
            <a:endParaRPr sz="1400">
              <a:latin typeface="Calibri"/>
              <a:ea typeface="Calibri"/>
              <a:cs typeface="Calibri"/>
              <a:sym typeface="Calibri"/>
            </a:endParaRPr>
          </a:p>
          <a:p>
            <a:pPr marL="457200" lvl="0" indent="-317500" algn="l" rtl="0">
              <a:lnSpc>
                <a:spcPct val="150000"/>
              </a:lnSpc>
              <a:spcBef>
                <a:spcPts val="0"/>
              </a:spcBef>
              <a:spcAft>
                <a:spcPts val="0"/>
              </a:spcAft>
              <a:buSzPts val="1400"/>
              <a:buFont typeface="Calibri"/>
              <a:buAutoNum type="arabicPeriod"/>
            </a:pPr>
            <a:r>
              <a:rPr lang="en" sz="1400">
                <a:latin typeface="Calibri"/>
                <a:ea typeface="Calibri"/>
                <a:cs typeface="Calibri"/>
                <a:sym typeface="Calibri"/>
              </a:rPr>
              <a:t>Component based Structure</a:t>
            </a:r>
            <a:endParaRPr sz="1400">
              <a:latin typeface="Calibri"/>
              <a:ea typeface="Calibri"/>
              <a:cs typeface="Calibri"/>
              <a:sym typeface="Calibri"/>
            </a:endParaRPr>
          </a:p>
          <a:p>
            <a:pPr marL="457200" lvl="0" indent="-317500" algn="l" rtl="0">
              <a:lnSpc>
                <a:spcPct val="150000"/>
              </a:lnSpc>
              <a:spcBef>
                <a:spcPts val="0"/>
              </a:spcBef>
              <a:spcAft>
                <a:spcPts val="0"/>
              </a:spcAft>
              <a:buSzPts val="1400"/>
              <a:buFont typeface="Calibri"/>
              <a:buAutoNum type="arabicPeriod"/>
            </a:pPr>
            <a:r>
              <a:rPr lang="en" sz="1400">
                <a:latin typeface="Calibri"/>
                <a:ea typeface="Calibri"/>
                <a:cs typeface="Calibri"/>
                <a:sym typeface="Calibri"/>
              </a:rPr>
              <a:t>Lightweight Library</a:t>
            </a:r>
            <a:endParaRPr sz="1400">
              <a:latin typeface="Calibri"/>
              <a:ea typeface="Calibri"/>
              <a:cs typeface="Calibri"/>
              <a:sym typeface="Calibri"/>
            </a:endParaRPr>
          </a:p>
          <a:p>
            <a:pPr marL="457200" lvl="0" indent="-317500" algn="l" rtl="0">
              <a:lnSpc>
                <a:spcPct val="150000"/>
              </a:lnSpc>
              <a:spcBef>
                <a:spcPts val="0"/>
              </a:spcBef>
              <a:spcAft>
                <a:spcPts val="0"/>
              </a:spcAft>
              <a:buSzPts val="1400"/>
              <a:buFont typeface="Calibri"/>
              <a:buAutoNum type="arabicPeriod"/>
            </a:pPr>
            <a:r>
              <a:rPr lang="en" sz="1400">
                <a:latin typeface="Calibri"/>
                <a:ea typeface="Calibri"/>
                <a:cs typeface="Calibri"/>
                <a:sym typeface="Calibri"/>
              </a:rPr>
              <a:t>Updates are Patched</a:t>
            </a:r>
            <a:endParaRPr sz="1400">
              <a:latin typeface="Calibri"/>
              <a:ea typeface="Calibri"/>
              <a:cs typeface="Calibri"/>
              <a:sym typeface="Calibri"/>
            </a:endParaRPr>
          </a:p>
          <a:p>
            <a:pPr marL="457200" lvl="0" indent="-317500" algn="l" rtl="0">
              <a:lnSpc>
                <a:spcPct val="150000"/>
              </a:lnSpc>
              <a:spcBef>
                <a:spcPts val="0"/>
              </a:spcBef>
              <a:spcAft>
                <a:spcPts val="0"/>
              </a:spcAft>
              <a:buSzPts val="1400"/>
              <a:buFont typeface="Calibri"/>
              <a:buAutoNum type="arabicPeriod"/>
            </a:pPr>
            <a:r>
              <a:rPr lang="en" sz="1400">
                <a:latin typeface="Calibri"/>
                <a:ea typeface="Calibri"/>
                <a:cs typeface="Calibri"/>
                <a:sym typeface="Calibri"/>
              </a:rPr>
              <a:t>Can Manage Component Updates</a:t>
            </a:r>
            <a:endParaRPr sz="1400">
              <a:latin typeface="Calibri"/>
              <a:ea typeface="Calibri"/>
              <a:cs typeface="Calibri"/>
              <a:sym typeface="Calibri"/>
            </a:endParaRPr>
          </a:p>
          <a:p>
            <a:pPr marL="457200" lvl="0" indent="-317500" algn="l" rtl="0">
              <a:lnSpc>
                <a:spcPct val="150000"/>
              </a:lnSpc>
              <a:spcBef>
                <a:spcPts val="0"/>
              </a:spcBef>
              <a:spcAft>
                <a:spcPts val="0"/>
              </a:spcAft>
              <a:buSzPts val="1400"/>
              <a:buFont typeface="Calibri"/>
              <a:buAutoNum type="arabicPeriod"/>
            </a:pPr>
            <a:r>
              <a:rPr lang="en" sz="1400">
                <a:latin typeface="Calibri"/>
                <a:ea typeface="Calibri"/>
                <a:cs typeface="Calibri"/>
                <a:sym typeface="Calibri"/>
              </a:rPr>
              <a:t>Concept of Pure Functions</a:t>
            </a:r>
            <a:endParaRPr sz="1400">
              <a:latin typeface="Calibri"/>
              <a:ea typeface="Calibri"/>
              <a:cs typeface="Calibri"/>
              <a:sym typeface="Calibri"/>
            </a:endParaRPr>
          </a:p>
          <a:p>
            <a:pPr marL="457200" lvl="0" indent="-317500" algn="l" rtl="0">
              <a:lnSpc>
                <a:spcPct val="150000"/>
              </a:lnSpc>
              <a:spcBef>
                <a:spcPts val="0"/>
              </a:spcBef>
              <a:spcAft>
                <a:spcPts val="0"/>
              </a:spcAft>
              <a:buSzPts val="1400"/>
              <a:buFont typeface="Calibri"/>
              <a:buAutoNum type="arabicPeriod"/>
            </a:pPr>
            <a:r>
              <a:rPr lang="en" sz="1400">
                <a:latin typeface="Calibri"/>
                <a:ea typeface="Calibri"/>
                <a:cs typeface="Calibri"/>
                <a:sym typeface="Calibri"/>
              </a:rPr>
              <a:t>Synthetic Events</a:t>
            </a:r>
            <a:endParaRPr sz="1400">
              <a:latin typeface="Calibri"/>
              <a:ea typeface="Calibri"/>
              <a:cs typeface="Calibri"/>
              <a:sym typeface="Calibri"/>
            </a:endParaRPr>
          </a:p>
          <a:p>
            <a:pPr marL="457200" lvl="0" indent="-317500" algn="l" rtl="0">
              <a:lnSpc>
                <a:spcPct val="150000"/>
              </a:lnSpc>
              <a:spcBef>
                <a:spcPts val="0"/>
              </a:spcBef>
              <a:spcAft>
                <a:spcPts val="0"/>
              </a:spcAft>
              <a:buSzPts val="1400"/>
              <a:buFont typeface="Calibri"/>
              <a:buAutoNum type="arabicPeriod"/>
            </a:pPr>
            <a:r>
              <a:rPr lang="en" sz="1400">
                <a:latin typeface="Calibri"/>
                <a:ea typeface="Calibri"/>
                <a:cs typeface="Calibri"/>
                <a:sym typeface="Calibri"/>
              </a:rPr>
              <a:t>One Way Binding</a:t>
            </a:r>
            <a:endParaRPr sz="1400">
              <a:latin typeface="Calibri"/>
              <a:ea typeface="Calibri"/>
              <a:cs typeface="Calibri"/>
              <a:sym typeface="Calibri"/>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665"/>
        <p:cNvGrpSpPr/>
        <p:nvPr/>
      </p:nvGrpSpPr>
      <p:grpSpPr>
        <a:xfrm>
          <a:off x="0" y="0"/>
          <a:ext cx="0" cy="0"/>
          <a:chOff x="0" y="0"/>
          <a:chExt cx="0" cy="0"/>
        </a:xfrm>
      </p:grpSpPr>
      <p:sp>
        <p:nvSpPr>
          <p:cNvPr id="666" name="Google Shape;666;p104"/>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Passing Event to Function</a:t>
            </a:r>
            <a:endParaRPr/>
          </a:p>
        </p:txBody>
      </p:sp>
      <p:sp>
        <p:nvSpPr>
          <p:cNvPr id="667" name="Google Shape;667;p104"/>
          <p:cNvSpPr txBox="1">
            <a:spLocks noGrp="1"/>
          </p:cNvSpPr>
          <p:nvPr>
            <p:ph type="body" idx="1"/>
          </p:nvPr>
        </p:nvSpPr>
        <p:spPr>
          <a:xfrm>
            <a:off x="311700" y="2649800"/>
            <a:ext cx="8520600" cy="1919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User Event can be captured in the variable “e”</a:t>
            </a:r>
            <a:endParaRPr/>
          </a:p>
          <a:p>
            <a:pPr marL="0" lvl="0" indent="0" algn="l" rtl="0">
              <a:spcBef>
                <a:spcPts val="1600"/>
              </a:spcBef>
              <a:spcAft>
                <a:spcPts val="0"/>
              </a:spcAft>
              <a:buNone/>
            </a:pPr>
            <a:r>
              <a:rPr lang="en"/>
              <a:t>On clicking the button, Event is raised and the specified function is called	</a:t>
            </a:r>
            <a:endParaRPr/>
          </a:p>
          <a:p>
            <a:pPr marL="0" lvl="0" indent="0" algn="l" rtl="0">
              <a:spcBef>
                <a:spcPts val="1600"/>
              </a:spcBef>
              <a:spcAft>
                <a:spcPts val="1600"/>
              </a:spcAft>
              <a:buNone/>
            </a:pPr>
            <a:r>
              <a:rPr lang="en"/>
              <a:t>The function specified is called along with the event arguments</a:t>
            </a:r>
            <a:endParaRPr/>
          </a:p>
        </p:txBody>
      </p:sp>
      <p:pic>
        <p:nvPicPr>
          <p:cNvPr id="668" name="Google Shape;668;p104"/>
          <p:cNvPicPr preferRelativeResize="0"/>
          <p:nvPr/>
        </p:nvPicPr>
        <p:blipFill>
          <a:blip r:embed="rId3">
            <a:alphaModFix/>
          </a:blip>
          <a:stretch>
            <a:fillRect/>
          </a:stretch>
        </p:blipFill>
        <p:spPr>
          <a:xfrm>
            <a:off x="311700" y="1261663"/>
            <a:ext cx="7639050" cy="809625"/>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672"/>
        <p:cNvGrpSpPr/>
        <p:nvPr/>
      </p:nvGrpSpPr>
      <p:grpSpPr>
        <a:xfrm>
          <a:off x="0" y="0"/>
          <a:ext cx="0" cy="0"/>
          <a:chOff x="0" y="0"/>
          <a:chExt cx="0" cy="0"/>
        </a:xfrm>
      </p:grpSpPr>
      <p:sp>
        <p:nvSpPr>
          <p:cNvPr id="673" name="Google Shape;673;p105"/>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Passing Parameters to Function</a:t>
            </a:r>
            <a:endParaRPr/>
          </a:p>
        </p:txBody>
      </p:sp>
      <p:sp>
        <p:nvSpPr>
          <p:cNvPr id="674" name="Google Shape;674;p105"/>
          <p:cNvSpPr txBox="1">
            <a:spLocks noGrp="1"/>
          </p:cNvSpPr>
          <p:nvPr>
            <p:ph type="body" idx="1"/>
          </p:nvPr>
        </p:nvSpPr>
        <p:spPr>
          <a:xfrm>
            <a:off x="311700" y="2775425"/>
            <a:ext cx="8520600" cy="179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can pass custom data along with the Events</a:t>
            </a:r>
            <a:endParaRPr/>
          </a:p>
          <a:p>
            <a:pPr marL="0" lvl="0" indent="0" algn="l" rtl="0">
              <a:spcBef>
                <a:spcPts val="1600"/>
              </a:spcBef>
              <a:spcAft>
                <a:spcPts val="1600"/>
              </a:spcAft>
              <a:buNone/>
            </a:pPr>
            <a:r>
              <a:rPr lang="en"/>
              <a:t>When function is called the custom parameters can be captured along	</a:t>
            </a:r>
            <a:endParaRPr/>
          </a:p>
        </p:txBody>
      </p:sp>
      <p:pic>
        <p:nvPicPr>
          <p:cNvPr id="675" name="Google Shape;675;p105"/>
          <p:cNvPicPr preferRelativeResize="0"/>
          <p:nvPr/>
        </p:nvPicPr>
        <p:blipFill>
          <a:blip r:embed="rId3">
            <a:alphaModFix/>
          </a:blip>
          <a:stretch>
            <a:fillRect/>
          </a:stretch>
        </p:blipFill>
        <p:spPr>
          <a:xfrm>
            <a:off x="152400" y="1170200"/>
            <a:ext cx="7848600" cy="771525"/>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sp>
        <p:nvSpPr>
          <p:cNvPr id="397" name="Google Shape;397;p68"/>
          <p:cNvSpPr txBox="1">
            <a:spLocks noGrp="1"/>
          </p:cNvSpPr>
          <p:nvPr>
            <p:ph type="title"/>
          </p:nvPr>
        </p:nvSpPr>
        <p:spPr>
          <a:xfrm>
            <a:off x="311700" y="180825"/>
            <a:ext cx="8520600" cy="61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One Way vs Two Way Binding</a:t>
            </a:r>
            <a:endParaRPr/>
          </a:p>
        </p:txBody>
      </p:sp>
      <p:pic>
        <p:nvPicPr>
          <p:cNvPr id="398" name="Google Shape;398;p68"/>
          <p:cNvPicPr preferRelativeResize="0"/>
          <p:nvPr/>
        </p:nvPicPr>
        <p:blipFill>
          <a:blip r:embed="rId3">
            <a:alphaModFix/>
          </a:blip>
          <a:stretch>
            <a:fillRect/>
          </a:stretch>
        </p:blipFill>
        <p:spPr>
          <a:xfrm>
            <a:off x="1385875" y="2154675"/>
            <a:ext cx="6372225" cy="2190750"/>
          </a:xfrm>
          <a:prstGeom prst="rect">
            <a:avLst/>
          </a:prstGeom>
          <a:noFill/>
          <a:ln>
            <a:noFill/>
          </a:ln>
        </p:spPr>
      </p:pic>
      <p:sp>
        <p:nvSpPr>
          <p:cNvPr id="399" name="Google Shape;399;p68"/>
          <p:cNvSpPr txBox="1"/>
          <p:nvPr/>
        </p:nvSpPr>
        <p:spPr>
          <a:xfrm>
            <a:off x="522375" y="1225600"/>
            <a:ext cx="5786400" cy="675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Roboto"/>
                <a:ea typeface="Roboto"/>
                <a:cs typeface="Roboto"/>
                <a:sym typeface="Roboto"/>
              </a:rPr>
              <a:t>Two Way Data Binding</a:t>
            </a:r>
            <a:endParaRPr b="1">
              <a:latin typeface="Roboto"/>
              <a:ea typeface="Roboto"/>
              <a:cs typeface="Roboto"/>
              <a:sym typeface="Roboto"/>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sp>
        <p:nvSpPr>
          <p:cNvPr id="404" name="Google Shape;404;p69"/>
          <p:cNvSpPr txBox="1">
            <a:spLocks noGrp="1"/>
          </p:cNvSpPr>
          <p:nvPr>
            <p:ph type="title"/>
          </p:nvPr>
        </p:nvSpPr>
        <p:spPr>
          <a:xfrm>
            <a:off x="311700" y="180825"/>
            <a:ext cx="8520600" cy="61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One Way vs Two Way Binding</a:t>
            </a:r>
            <a:endParaRPr/>
          </a:p>
        </p:txBody>
      </p:sp>
      <p:sp>
        <p:nvSpPr>
          <p:cNvPr id="405" name="Google Shape;405;p69"/>
          <p:cNvSpPr txBox="1"/>
          <p:nvPr/>
        </p:nvSpPr>
        <p:spPr>
          <a:xfrm>
            <a:off x="522375" y="1225600"/>
            <a:ext cx="5786400" cy="675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Roboto"/>
                <a:ea typeface="Roboto"/>
                <a:cs typeface="Roboto"/>
                <a:sym typeface="Roboto"/>
              </a:rPr>
              <a:t>One Way Data Binding</a:t>
            </a:r>
            <a:endParaRPr b="1">
              <a:latin typeface="Roboto"/>
              <a:ea typeface="Roboto"/>
              <a:cs typeface="Roboto"/>
              <a:sym typeface="Roboto"/>
            </a:endParaRPr>
          </a:p>
        </p:txBody>
      </p:sp>
      <p:pic>
        <p:nvPicPr>
          <p:cNvPr id="406" name="Google Shape;406;p69"/>
          <p:cNvPicPr preferRelativeResize="0"/>
          <p:nvPr/>
        </p:nvPicPr>
        <p:blipFill>
          <a:blip r:embed="rId3">
            <a:alphaModFix/>
          </a:blip>
          <a:stretch>
            <a:fillRect/>
          </a:stretch>
        </p:blipFill>
        <p:spPr>
          <a:xfrm>
            <a:off x="1701475" y="2003825"/>
            <a:ext cx="5741050" cy="2515925"/>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829"/>
        <p:cNvGrpSpPr/>
        <p:nvPr/>
      </p:nvGrpSpPr>
      <p:grpSpPr>
        <a:xfrm>
          <a:off x="0" y="0"/>
          <a:ext cx="0" cy="0"/>
          <a:chOff x="0" y="0"/>
          <a:chExt cx="0" cy="0"/>
        </a:xfrm>
      </p:grpSpPr>
      <p:sp>
        <p:nvSpPr>
          <p:cNvPr id="830" name="Google Shape;830;p129"/>
          <p:cNvSpPr txBox="1">
            <a:spLocks noGrp="1"/>
          </p:cNvSpPr>
          <p:nvPr>
            <p:ph type="title"/>
          </p:nvPr>
        </p:nvSpPr>
        <p:spPr>
          <a:xfrm>
            <a:off x="311700" y="429375"/>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Working with Form Input</a:t>
            </a:r>
            <a:endParaRPr/>
          </a:p>
        </p:txBody>
      </p:sp>
      <p:sp>
        <p:nvSpPr>
          <p:cNvPr id="831" name="Google Shape;831;p129"/>
          <p:cNvSpPr txBox="1">
            <a:spLocks noGrp="1"/>
          </p:cNvSpPr>
          <p:nvPr>
            <p:ph type="body" idx="1"/>
          </p:nvPr>
        </p:nvSpPr>
        <p:spPr>
          <a:xfrm>
            <a:off x="311700" y="2797450"/>
            <a:ext cx="8520600" cy="177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 case of Controlled Elements, we specify the Data Change event</a:t>
            </a:r>
            <a:endParaRPr/>
          </a:p>
          <a:p>
            <a:pPr marL="0" lvl="0" indent="0" algn="l" rtl="0">
              <a:spcBef>
                <a:spcPts val="1600"/>
              </a:spcBef>
              <a:spcAft>
                <a:spcPts val="0"/>
              </a:spcAft>
              <a:buNone/>
            </a:pPr>
            <a:r>
              <a:rPr lang="en"/>
              <a:t>We can map the value of Element to the “state” property</a:t>
            </a:r>
            <a:endParaRPr/>
          </a:p>
          <a:p>
            <a:pPr marL="0" lvl="0" indent="0" algn="l" rtl="0">
              <a:spcBef>
                <a:spcPts val="1600"/>
              </a:spcBef>
              <a:spcAft>
                <a:spcPts val="1600"/>
              </a:spcAft>
              <a:buNone/>
            </a:pPr>
            <a:r>
              <a:rPr lang="en"/>
              <a:t>Once the event has been triggered for change, the state property need to be updated using the target event which is received.</a:t>
            </a:r>
            <a:endParaRPr/>
          </a:p>
        </p:txBody>
      </p:sp>
      <p:pic>
        <p:nvPicPr>
          <p:cNvPr id="832" name="Google Shape;832;p129"/>
          <p:cNvPicPr preferRelativeResize="0"/>
          <p:nvPr/>
        </p:nvPicPr>
        <p:blipFill>
          <a:blip r:embed="rId3">
            <a:alphaModFix/>
          </a:blip>
          <a:stretch>
            <a:fillRect/>
          </a:stretch>
        </p:blipFill>
        <p:spPr>
          <a:xfrm>
            <a:off x="311700" y="1150825"/>
            <a:ext cx="5732649" cy="13779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31"/>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Concept of Virtual DOM	</a:t>
            </a:r>
            <a:endParaRPr/>
          </a:p>
        </p:txBody>
      </p:sp>
      <p:sp>
        <p:nvSpPr>
          <p:cNvPr id="163" name="Google Shape;163;p31"/>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400">
                <a:latin typeface="Calibri"/>
                <a:ea typeface="Calibri"/>
                <a:cs typeface="Calibri"/>
                <a:sym typeface="Calibri"/>
              </a:rPr>
              <a:t>In case of update in React Component state:</a:t>
            </a:r>
            <a:endParaRPr sz="1400">
              <a:latin typeface="Calibri"/>
              <a:ea typeface="Calibri"/>
              <a:cs typeface="Calibri"/>
              <a:sym typeface="Calibri"/>
            </a:endParaRPr>
          </a:p>
          <a:p>
            <a:pPr marL="457200" lvl="0" indent="-317500" algn="l" rtl="0">
              <a:lnSpc>
                <a:spcPct val="150000"/>
              </a:lnSpc>
              <a:spcBef>
                <a:spcPts val="1600"/>
              </a:spcBef>
              <a:spcAft>
                <a:spcPts val="0"/>
              </a:spcAft>
              <a:buSzPts val="1400"/>
              <a:buFont typeface="Calibri"/>
              <a:buChar char="●"/>
            </a:pPr>
            <a:r>
              <a:rPr lang="en" sz="1400">
                <a:latin typeface="Calibri"/>
                <a:ea typeface="Calibri"/>
                <a:cs typeface="Calibri"/>
                <a:sym typeface="Calibri"/>
              </a:rPr>
              <a:t>Updation to real DOM is an Expensive Operation</a:t>
            </a:r>
            <a:endParaRPr sz="1400">
              <a:latin typeface="Calibri"/>
              <a:ea typeface="Calibri"/>
              <a:cs typeface="Calibri"/>
              <a:sym typeface="Calibri"/>
            </a:endParaRPr>
          </a:p>
          <a:p>
            <a:pPr marL="457200" lvl="0" indent="-317500" algn="l" rtl="0">
              <a:lnSpc>
                <a:spcPct val="150000"/>
              </a:lnSpc>
              <a:spcBef>
                <a:spcPts val="0"/>
              </a:spcBef>
              <a:spcAft>
                <a:spcPts val="0"/>
              </a:spcAft>
              <a:buSzPts val="1400"/>
              <a:buFont typeface="Calibri"/>
              <a:buChar char="●"/>
            </a:pPr>
            <a:r>
              <a:rPr lang="en" sz="1400">
                <a:latin typeface="Calibri"/>
                <a:ea typeface="Calibri"/>
                <a:cs typeface="Calibri"/>
                <a:sym typeface="Calibri"/>
              </a:rPr>
              <a:t>React creates a Virtual DOM</a:t>
            </a:r>
            <a:endParaRPr sz="1400">
              <a:latin typeface="Calibri"/>
              <a:ea typeface="Calibri"/>
              <a:cs typeface="Calibri"/>
              <a:sym typeface="Calibri"/>
            </a:endParaRPr>
          </a:p>
          <a:p>
            <a:pPr marL="457200" lvl="0" indent="-317500" algn="l" rtl="0">
              <a:lnSpc>
                <a:spcPct val="150000"/>
              </a:lnSpc>
              <a:spcBef>
                <a:spcPts val="0"/>
              </a:spcBef>
              <a:spcAft>
                <a:spcPts val="0"/>
              </a:spcAft>
              <a:buSzPts val="1400"/>
              <a:buFont typeface="Calibri"/>
              <a:buChar char="●"/>
            </a:pPr>
            <a:r>
              <a:rPr lang="en" sz="1400">
                <a:latin typeface="Calibri"/>
                <a:ea typeface="Calibri"/>
                <a:cs typeface="Calibri"/>
                <a:sym typeface="Calibri"/>
              </a:rPr>
              <a:t>React do not re-renders the UI every time when State Changes</a:t>
            </a:r>
            <a:endParaRPr sz="1400">
              <a:latin typeface="Calibri"/>
              <a:ea typeface="Calibri"/>
              <a:cs typeface="Calibri"/>
              <a:sym typeface="Calibri"/>
            </a:endParaRPr>
          </a:p>
          <a:p>
            <a:pPr marL="457200" lvl="0" indent="-317500" algn="l" rtl="0">
              <a:lnSpc>
                <a:spcPct val="150000"/>
              </a:lnSpc>
              <a:spcBef>
                <a:spcPts val="0"/>
              </a:spcBef>
              <a:spcAft>
                <a:spcPts val="0"/>
              </a:spcAft>
              <a:buSzPts val="1400"/>
              <a:buFont typeface="Calibri"/>
              <a:buChar char="●"/>
            </a:pPr>
            <a:r>
              <a:rPr lang="en" sz="1400">
                <a:latin typeface="Calibri"/>
                <a:ea typeface="Calibri"/>
                <a:cs typeface="Calibri"/>
                <a:sym typeface="Calibri"/>
              </a:rPr>
              <a:t>Re-rendering cause Repaint and Layout stages on Browser</a:t>
            </a:r>
            <a:endParaRPr sz="1400">
              <a:latin typeface="Calibri"/>
              <a:ea typeface="Calibri"/>
              <a:cs typeface="Calibri"/>
              <a:sym typeface="Calibri"/>
            </a:endParaRPr>
          </a:p>
          <a:p>
            <a:pPr marL="457200" lvl="0" indent="-317500" algn="l" rtl="0">
              <a:lnSpc>
                <a:spcPct val="150000"/>
              </a:lnSpc>
              <a:spcBef>
                <a:spcPts val="0"/>
              </a:spcBef>
              <a:spcAft>
                <a:spcPts val="0"/>
              </a:spcAft>
              <a:buSzPts val="1400"/>
              <a:buFont typeface="Calibri"/>
              <a:buChar char="●"/>
            </a:pPr>
            <a:r>
              <a:rPr lang="en" sz="1400">
                <a:latin typeface="Calibri"/>
                <a:ea typeface="Calibri"/>
                <a:cs typeface="Calibri"/>
                <a:sym typeface="Calibri"/>
              </a:rPr>
              <a:t>Updates are first made to Virtual DOM</a:t>
            </a:r>
            <a:endParaRPr sz="1400">
              <a:latin typeface="Calibri"/>
              <a:ea typeface="Calibri"/>
              <a:cs typeface="Calibri"/>
              <a:sym typeface="Calibri"/>
            </a:endParaRPr>
          </a:p>
          <a:p>
            <a:pPr marL="457200" lvl="0" indent="-317500" algn="l" rtl="0">
              <a:lnSpc>
                <a:spcPct val="150000"/>
              </a:lnSpc>
              <a:spcBef>
                <a:spcPts val="0"/>
              </a:spcBef>
              <a:spcAft>
                <a:spcPts val="0"/>
              </a:spcAft>
              <a:buSzPts val="1400"/>
              <a:buFont typeface="Calibri"/>
              <a:buChar char="●"/>
            </a:pPr>
            <a:r>
              <a:rPr lang="en" sz="1400">
                <a:latin typeface="Calibri"/>
                <a:ea typeface="Calibri"/>
                <a:cs typeface="Calibri"/>
                <a:sym typeface="Calibri"/>
              </a:rPr>
              <a:t>React looks for the Difference between the previous and new DOM</a:t>
            </a:r>
            <a:endParaRPr sz="1400">
              <a:latin typeface="Calibri"/>
              <a:ea typeface="Calibri"/>
              <a:cs typeface="Calibri"/>
              <a:sym typeface="Calibri"/>
            </a:endParaRPr>
          </a:p>
          <a:p>
            <a:pPr marL="457200" lvl="0" indent="-317500" algn="l" rtl="0">
              <a:lnSpc>
                <a:spcPct val="150000"/>
              </a:lnSpc>
              <a:spcBef>
                <a:spcPts val="0"/>
              </a:spcBef>
              <a:spcAft>
                <a:spcPts val="0"/>
              </a:spcAft>
              <a:buSzPts val="1400"/>
              <a:buFont typeface="Calibri"/>
              <a:buChar char="●"/>
            </a:pPr>
            <a:r>
              <a:rPr lang="en" sz="1400">
                <a:latin typeface="Calibri"/>
                <a:ea typeface="Calibri"/>
                <a:cs typeface="Calibri"/>
                <a:sym typeface="Calibri"/>
              </a:rPr>
              <a:t>Only differences are re-rendered, not entire component</a:t>
            </a:r>
            <a:endParaRPr sz="1400">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32"/>
          <p:cNvSpPr txBox="1">
            <a:spLocks noGrp="1"/>
          </p:cNvSpPr>
          <p:nvPr>
            <p:ph type="title"/>
          </p:nvPr>
        </p:nvSpPr>
        <p:spPr>
          <a:xfrm>
            <a:off x="311700" y="42005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Virtual DOM Model..</a:t>
            </a:r>
            <a:endParaRPr/>
          </a:p>
        </p:txBody>
      </p:sp>
      <p:pic>
        <p:nvPicPr>
          <p:cNvPr id="169" name="Google Shape;169;p32"/>
          <p:cNvPicPr preferRelativeResize="0"/>
          <p:nvPr/>
        </p:nvPicPr>
        <p:blipFill>
          <a:blip r:embed="rId3">
            <a:alphaModFix/>
          </a:blip>
          <a:stretch>
            <a:fillRect/>
          </a:stretch>
        </p:blipFill>
        <p:spPr>
          <a:xfrm>
            <a:off x="1805200" y="1190300"/>
            <a:ext cx="5533601" cy="34207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pic>
        <p:nvPicPr>
          <p:cNvPr id="174" name="Google Shape;174;p33"/>
          <p:cNvPicPr preferRelativeResize="0"/>
          <p:nvPr/>
        </p:nvPicPr>
        <p:blipFill>
          <a:blip r:embed="rId3">
            <a:alphaModFix/>
          </a:blip>
          <a:stretch>
            <a:fillRect/>
          </a:stretch>
        </p:blipFill>
        <p:spPr>
          <a:xfrm>
            <a:off x="1014413" y="1468400"/>
            <a:ext cx="7115175" cy="1971675"/>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Geometric">
  <a:themeElements>
    <a:clrScheme name="Geometric">
      <a:dk1>
        <a:srgbClr val="2A3990"/>
      </a:dk1>
      <a:lt1>
        <a:srgbClr val="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1745</Words>
  <Application>Microsoft Office PowerPoint</Application>
  <PresentationFormat>On-screen Show (16:9)</PresentationFormat>
  <Paragraphs>216</Paragraphs>
  <Slides>64</Slides>
  <Notes>64</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64</vt:i4>
      </vt:variant>
    </vt:vector>
  </HeadingPairs>
  <TitlesOfParts>
    <vt:vector size="70" baseType="lpstr">
      <vt:lpstr>Roboto</vt:lpstr>
      <vt:lpstr>Courier New</vt:lpstr>
      <vt:lpstr>Arial</vt:lpstr>
      <vt:lpstr>Calibri</vt:lpstr>
      <vt:lpstr>Simple Light</vt:lpstr>
      <vt:lpstr>Geometric</vt:lpstr>
      <vt:lpstr>Working With JavaScript</vt:lpstr>
      <vt:lpstr>JavaScript Single Threaded Architecture</vt:lpstr>
      <vt:lpstr>Single Threaded Architecture</vt:lpstr>
      <vt:lpstr>PowerPoint Presentation</vt:lpstr>
      <vt:lpstr>PowerPoint Presentation</vt:lpstr>
      <vt:lpstr>Introduction to React </vt:lpstr>
      <vt:lpstr>Concept of Virtual DOM </vt:lpstr>
      <vt:lpstr>Virtual DOM Model..</vt:lpstr>
      <vt:lpstr>PowerPoint Presentation</vt:lpstr>
      <vt:lpstr>Component Based Structure</vt:lpstr>
      <vt:lpstr>Lightweight Library</vt:lpstr>
      <vt:lpstr>Getting Started with React</vt:lpstr>
      <vt:lpstr>Getting Started with React </vt:lpstr>
      <vt:lpstr>Rendering First React Element </vt:lpstr>
      <vt:lpstr>Working with JSX</vt:lpstr>
      <vt:lpstr>Automatic Semicolon Insertion</vt:lpstr>
      <vt:lpstr>JSX in Multi Line</vt:lpstr>
      <vt:lpstr>Stateless Components  </vt:lpstr>
      <vt:lpstr>PowerPoint Presentation</vt:lpstr>
      <vt:lpstr>Separation of Concerns in React</vt:lpstr>
      <vt:lpstr>Adding Styles to Elements</vt:lpstr>
      <vt:lpstr>Adding Inline Css to the Element</vt:lpstr>
      <vt:lpstr>Working without JSX </vt:lpstr>
      <vt:lpstr>JSX to JavaScript Compilation </vt:lpstr>
      <vt:lpstr>JSX to HTML </vt:lpstr>
      <vt:lpstr>Updating Rendered Element</vt:lpstr>
      <vt:lpstr>Child Components within Parent</vt:lpstr>
      <vt:lpstr>Passing props to Component</vt:lpstr>
      <vt:lpstr>PowerPoint Presentation</vt:lpstr>
      <vt:lpstr>“Props” cannot be Modified</vt:lpstr>
      <vt:lpstr>Re-rendering Parent Element</vt:lpstr>
      <vt:lpstr>Passing Props to Update Time</vt:lpstr>
      <vt:lpstr>Creating Simple ES6 Classes</vt:lpstr>
      <vt:lpstr>Adding Functions to Classes</vt:lpstr>
      <vt:lpstr>Adding Super Keyword in Constructor</vt:lpstr>
      <vt:lpstr>Extending Subclass Function</vt:lpstr>
      <vt:lpstr>Adding Static Methods and Properties</vt:lpstr>
      <vt:lpstr>Working with ES6 Classes</vt:lpstr>
      <vt:lpstr>Updates are Patched</vt:lpstr>
      <vt:lpstr>Problems With React..</vt:lpstr>
      <vt:lpstr>Managing Component State</vt:lpstr>
      <vt:lpstr>Adding State to Component</vt:lpstr>
      <vt:lpstr>Updating the State of the Component</vt:lpstr>
      <vt:lpstr>Updating Component State</vt:lpstr>
      <vt:lpstr>Updating Component State in Life Cycle</vt:lpstr>
      <vt:lpstr>Updating State Correctly</vt:lpstr>
      <vt:lpstr>State Updates are Merged</vt:lpstr>
      <vt:lpstr>State Change Merging...</vt:lpstr>
      <vt:lpstr>Passing state data to Children as props</vt:lpstr>
      <vt:lpstr>Avoiding Reflow and Repaints</vt:lpstr>
      <vt:lpstr>Can Manage Component Updates</vt:lpstr>
      <vt:lpstr>Pure Stateless Functions Components</vt:lpstr>
      <vt:lpstr>One Way Data Flow</vt:lpstr>
      <vt:lpstr>Propagating Event From Child to Parent</vt:lpstr>
      <vt:lpstr>State Data Flow Down</vt:lpstr>
      <vt:lpstr>Handling Events</vt:lpstr>
      <vt:lpstr>Synthetic Events</vt:lpstr>
      <vt:lpstr>Handling Events</vt:lpstr>
      <vt:lpstr>Attaching Events to the Component </vt:lpstr>
      <vt:lpstr>Passing Event to Function</vt:lpstr>
      <vt:lpstr>Passing Parameters to Function</vt:lpstr>
      <vt:lpstr>One Way vs Two Way Binding</vt:lpstr>
      <vt:lpstr>One Way vs Two Way Binding</vt:lpstr>
      <vt:lpstr>Working with Form Input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Working With JavaScript</dc:title>
  <cp:lastModifiedBy>Mayank Gupta</cp:lastModifiedBy>
  <cp:revision>1</cp:revision>
  <dcterms:modified xsi:type="dcterms:W3CDTF">2019-11-25T15:53:38Z</dcterms:modified>
</cp:coreProperties>
</file>